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5555A2-460F-A64B-B287-2DB4F8DB1EE2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02318A-8F93-204F-BD1E-C751E382235C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23065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02318A-8F93-204F-BD1E-C751E382235C}" type="slidenum">
              <a:rPr lang="en-ES" smtClean="0"/>
              <a:t>1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52168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AF3AF-F034-4642-8E4B-BF662CA994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53C33-D5EA-914C-AB82-4A6A5104CC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099F3-C348-9D43-AF6B-D3AC39EDD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1A81E-6429-9044-B244-1710BD25B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46919-34D0-4948-AD72-D75ACF2B2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919844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2C5CF-4350-AE41-93A7-18E8752E3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9D3D1E-DFA7-AD4C-9145-6ADFE5BBB4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60D46-51F7-F74F-93D2-89A0D5079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FED-7593-3543-84EB-E79F92DC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AFCED-64F7-1048-B253-5BC21A50C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38836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F2D568-D9F8-524A-9CFE-988610D915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7A1EE3-8100-6344-B186-E22FEC336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090AC-FDA5-3948-843A-64FE33238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BEC2F-AA79-6F41-AE44-32C23CBA7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C04ED-9480-5C40-9BAC-66251C5A6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79558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6FC84-5439-E441-96FC-4603DA589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58DBF-5143-2F48-8852-92D86AD04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EF616-2215-2644-9557-768610298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D5687-C16F-664E-8B42-B584D9913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66913-848D-B244-A73E-C59CCE8D9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980422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1A86B-9549-0C45-999E-E5A58D3EE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95A92-6E09-F04C-89BB-ABA4A7405C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01EF8-DB2A-7C40-A338-931321D9F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83000-0EBA-9E4B-AF1C-FD43AC6DC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5C57A-F0FF-3B4E-8106-0277A4980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134720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4E4C6-8B5A-F84A-AB28-7492D447C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B2D17-459F-6344-98ED-90D97CA4F2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D0FF92-DD37-E240-AB0F-5F2B051F6B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9B31EF-F609-044C-9A97-D454D0B5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40441-2599-E444-8CA4-3798D4641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D7EE1B-ABCC-7A4C-8316-6CD900241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367113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6E516-8E3B-D14F-AA7A-B4B2E2BAE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301C7-C854-B141-88F0-3FE0E088F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2A9AA2-DB3E-484B-BE07-45B9BB653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412683-A88B-DF41-A042-445A5CC0DE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0E7A80-2513-4440-99A6-6A1FC34AB1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78B447-8DBB-4744-86A5-97CA11554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7DF98F-9CAA-5D4D-B42A-C5730AA02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90CD98-D4E7-DB46-B843-521D3D1C8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926832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3F13A-1B9E-7C48-8D47-96E2557E2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696CCB-C9C3-9B4A-86EA-0C82C6BB0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CF94A-B21A-C74B-830B-D1815A9F5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F7F01B-7167-9D41-9F08-69C100B27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123464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3B6A0D-EED3-A245-956D-0EFDF098A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E8ABC0-D271-804B-B25E-F9DC303DD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FB56B2-ED29-0043-9315-12C7227D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579703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77EFA-5834-8B47-BF10-142F7F640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467E6-8DEC-4544-81A9-37DF92C3E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A1EB4-7C53-4349-9CF0-D99C489037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3ADD4A-06C4-B642-A9EC-30BDF585E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132FD3-D390-D441-A56B-B653C9A80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35627-A0BB-8340-8A0B-5C5DF7CEC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188829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5BD6D-3CA6-DD42-BCB6-DE2C72F78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B55A85-78C4-D246-89A9-8B6C340199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4F03DD-C653-AC4E-9886-EB1F2EA35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E242FD-ED9A-1945-BDCC-25213878B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F61E56-73E5-1643-92F8-411682FF9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3A387-B4FC-C140-8BA1-194E1FD1B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58864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610FCA-0C25-3E4C-8BD3-F8450A5ED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32592C-2EFA-9040-AE21-44CB92F15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9CAD5-DD42-DF44-AFA5-8039297A79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EB920-3162-1345-92EA-91C4DEA6338F}" type="datetimeFigureOut">
              <a:rPr lang="en-ES" smtClean="0"/>
              <a:t>01/05/2020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D5AB7-1B53-A340-B1BE-5A3D82EEEB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45D4B-8AD4-5B47-9719-A3BFD4305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573F57-EAE8-E64A-8317-45214C19B08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36736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A211528-C4A5-0F44-B878-A1F94E087E28}"/>
              </a:ext>
            </a:extLst>
          </p:cNvPr>
          <p:cNvSpPr/>
          <p:nvPr/>
        </p:nvSpPr>
        <p:spPr>
          <a:xfrm>
            <a:off x="2731921" y="1590257"/>
            <a:ext cx="5496910" cy="4493031"/>
          </a:xfrm>
          <a:prstGeom prst="roundRect">
            <a:avLst>
              <a:gd name="adj" fmla="val 6771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B49A56-63DF-1543-937F-13F0BE0587A8}"/>
              </a:ext>
            </a:extLst>
          </p:cNvPr>
          <p:cNvSpPr txBox="1"/>
          <p:nvPr/>
        </p:nvSpPr>
        <p:spPr>
          <a:xfrm>
            <a:off x="10162370" y="5799680"/>
            <a:ext cx="18628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ES" sz="2000" dirty="0"/>
              <a:t>Public Cloud </a:t>
            </a:r>
          </a:p>
          <a:p>
            <a:pPr algn="ctr"/>
            <a:r>
              <a:rPr lang="en-ES" sz="2000" dirty="0"/>
              <a:t>or </a:t>
            </a:r>
          </a:p>
          <a:p>
            <a:pPr algn="ctr"/>
            <a:r>
              <a:rPr lang="en-ES" sz="2000" dirty="0"/>
              <a:t>On-premises DC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CE82A89-4EBD-6444-8B56-AF6E9725E022}"/>
              </a:ext>
            </a:extLst>
          </p:cNvPr>
          <p:cNvSpPr/>
          <p:nvPr/>
        </p:nvSpPr>
        <p:spPr>
          <a:xfrm>
            <a:off x="3269421" y="1758424"/>
            <a:ext cx="2165129" cy="4130566"/>
          </a:xfrm>
          <a:prstGeom prst="roundRect">
            <a:avLst>
              <a:gd name="adj" fmla="val 6771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b="1" dirty="0">
              <a:solidFill>
                <a:schemeClr val="tx1"/>
              </a:solidFill>
            </a:endParaRPr>
          </a:p>
          <a:p>
            <a:pPr algn="ctr"/>
            <a:endParaRPr lang="en-ES" b="1" dirty="0">
              <a:solidFill>
                <a:schemeClr val="tx1"/>
              </a:solidFill>
            </a:endParaRPr>
          </a:p>
          <a:p>
            <a:pPr algn="ctr"/>
            <a:r>
              <a:rPr lang="en-ES" b="1" dirty="0">
                <a:solidFill>
                  <a:schemeClr val="tx1"/>
                </a:solidFill>
              </a:rPr>
              <a:t>Openshift</a:t>
            </a:r>
          </a:p>
          <a:p>
            <a:pPr algn="ctr"/>
            <a:endParaRPr lang="en-ES" b="1" dirty="0">
              <a:solidFill>
                <a:schemeClr val="tx1"/>
              </a:solidFill>
            </a:endParaRPr>
          </a:p>
          <a:p>
            <a:pPr algn="ctr"/>
            <a:endParaRPr lang="en-ES" b="1" dirty="0">
              <a:solidFill>
                <a:schemeClr val="tx1"/>
              </a:solidFill>
            </a:endParaRPr>
          </a:p>
          <a:p>
            <a:pPr algn="ctr"/>
            <a:endParaRPr lang="en-ES" b="1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F8CB73C-9AA9-8643-9595-6E337FF46EC6}"/>
              </a:ext>
            </a:extLst>
          </p:cNvPr>
          <p:cNvSpPr/>
          <p:nvPr/>
        </p:nvSpPr>
        <p:spPr>
          <a:xfrm>
            <a:off x="7960171" y="2700810"/>
            <a:ext cx="501255" cy="52322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>
              <a:solidFill>
                <a:schemeClr val="tx1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A8B58F8-2B8F-CD4A-AAF6-D7ADBD18FBCC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5046738" y="1398969"/>
            <a:ext cx="1541050" cy="1693672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E56A8885-729B-CB48-BA36-A78D41C7C621}"/>
              </a:ext>
            </a:extLst>
          </p:cNvPr>
          <p:cNvSpPr txBox="1"/>
          <p:nvPr/>
        </p:nvSpPr>
        <p:spPr>
          <a:xfrm>
            <a:off x="2891481" y="137085"/>
            <a:ext cx="4310513" cy="1261884"/>
          </a:xfrm>
          <a:prstGeom prst="rect">
            <a:avLst/>
          </a:prstGeom>
          <a:noFill/>
          <a:ln w="254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ES" dirty="0"/>
              <a:t>Single Tier arrangement with Scale-N BIG-IP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1400" dirty="0"/>
              <a:t>Virtual Edition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1400" dirty="0"/>
              <a:t>Appliance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1400" dirty="0"/>
              <a:t>Chasis</a:t>
            </a:r>
          </a:p>
          <a:p>
            <a:r>
              <a:rPr lang="en-GB" sz="1600" b="1" dirty="0"/>
              <a:t>One instance per AZ. Direct</a:t>
            </a:r>
            <a:r>
              <a:rPr lang="en-ES" sz="1600" b="1" dirty="0"/>
              <a:t> access to PODs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92DFED1-749C-684A-96B9-52C711D74EB4}"/>
              </a:ext>
            </a:extLst>
          </p:cNvPr>
          <p:cNvCxnSpPr>
            <a:cxnSpLocks/>
          </p:cNvCxnSpPr>
          <p:nvPr/>
        </p:nvCxnSpPr>
        <p:spPr>
          <a:xfrm flipH="1">
            <a:off x="8461426" y="1060415"/>
            <a:ext cx="1337106" cy="1693672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21BBFD1-EE36-D142-8D09-57EFADC802AD}"/>
              </a:ext>
            </a:extLst>
          </p:cNvPr>
          <p:cNvSpPr txBox="1"/>
          <p:nvPr/>
        </p:nvSpPr>
        <p:spPr>
          <a:xfrm>
            <a:off x="8752917" y="137085"/>
            <a:ext cx="3063703" cy="923330"/>
          </a:xfrm>
          <a:prstGeom prst="rect">
            <a:avLst/>
          </a:prstGeom>
          <a:noFill/>
          <a:ln w="254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ES" dirty="0"/>
              <a:t>Public IPs translated into </a:t>
            </a:r>
          </a:p>
          <a:p>
            <a:pPr algn="ctr"/>
            <a:r>
              <a:rPr lang="en-ES" dirty="0"/>
              <a:t>F5 BIG-IP VIPs</a:t>
            </a:r>
          </a:p>
          <a:p>
            <a:pPr algn="ctr"/>
            <a:r>
              <a:rPr lang="en-GB" dirty="0"/>
              <a:t>or exposed </a:t>
            </a:r>
            <a:r>
              <a:rPr lang="en-ES" dirty="0"/>
              <a:t>directly by BIG-IP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E52189-4D55-1644-B566-FE4052C2B044}"/>
              </a:ext>
            </a:extLst>
          </p:cNvPr>
          <p:cNvSpPr txBox="1"/>
          <p:nvPr/>
        </p:nvSpPr>
        <p:spPr>
          <a:xfrm>
            <a:off x="166812" y="6426289"/>
            <a:ext cx="4637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Sample Openshift’s LB arrangement with BIG-IP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32F5941-D582-F946-815E-CC0264AE09E4}"/>
              </a:ext>
            </a:extLst>
          </p:cNvPr>
          <p:cNvSpPr/>
          <p:nvPr/>
        </p:nvSpPr>
        <p:spPr>
          <a:xfrm>
            <a:off x="7960171" y="3356278"/>
            <a:ext cx="501255" cy="52322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06F737-FA13-A840-B7A7-50771F612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8294" y="2507336"/>
            <a:ext cx="1665890" cy="1665890"/>
          </a:xfrm>
          <a:prstGeom prst="rect">
            <a:avLst/>
          </a:prstGeom>
        </p:spPr>
      </p:pic>
      <p:sp>
        <p:nvSpPr>
          <p:cNvPr id="7" name="Right Brace 6">
            <a:extLst>
              <a:ext uri="{FF2B5EF4-FFF2-40B4-BE49-F238E27FC236}">
                <a16:creationId xmlns:a16="http://schemas.microsoft.com/office/drawing/2014/main" id="{E9E303A7-F7C5-444D-8026-10C30F3D0E2A}"/>
              </a:ext>
            </a:extLst>
          </p:cNvPr>
          <p:cNvSpPr/>
          <p:nvPr/>
        </p:nvSpPr>
        <p:spPr>
          <a:xfrm rot="16200000">
            <a:off x="6553519" y="2865104"/>
            <a:ext cx="407866" cy="2161227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DA6FCA2-FE45-E340-A85B-A73555DDBE38}"/>
              </a:ext>
            </a:extLst>
          </p:cNvPr>
          <p:cNvGrpSpPr/>
          <p:nvPr/>
        </p:nvGrpSpPr>
        <p:grpSpPr>
          <a:xfrm>
            <a:off x="3434045" y="5160350"/>
            <a:ext cx="747320" cy="728640"/>
            <a:chOff x="579634" y="1690929"/>
            <a:chExt cx="747320" cy="728640"/>
          </a:xfrm>
        </p:grpSpPr>
        <p:pic>
          <p:nvPicPr>
            <p:cNvPr id="1031" name="Picture 7" descr="Kubernetes Logo transparent PNG - StickPNG">
              <a:extLst>
                <a:ext uri="{FF2B5EF4-FFF2-40B4-BE49-F238E27FC236}">
                  <a16:creationId xmlns:a16="http://schemas.microsoft.com/office/drawing/2014/main" id="{BE8D37FC-C4DD-E645-8D3D-D86BAF9CFD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658558" y="1690929"/>
              <a:ext cx="589473" cy="5737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70CD730-69A2-DC42-9789-0800BC6AC5C9}"/>
                </a:ext>
              </a:extLst>
            </p:cNvPr>
            <p:cNvSpPr txBox="1"/>
            <p:nvPr/>
          </p:nvSpPr>
          <p:spPr>
            <a:xfrm>
              <a:off x="579634" y="2050237"/>
              <a:ext cx="7473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b="1" dirty="0"/>
                <a:t>F5 CIS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AB5EB63-8D19-5C41-A5DA-06C383852C59}"/>
              </a:ext>
            </a:extLst>
          </p:cNvPr>
          <p:cNvGrpSpPr/>
          <p:nvPr/>
        </p:nvGrpSpPr>
        <p:grpSpPr>
          <a:xfrm>
            <a:off x="4141075" y="5185126"/>
            <a:ext cx="1326197" cy="712333"/>
            <a:chOff x="342107" y="1720717"/>
            <a:chExt cx="1326197" cy="712333"/>
          </a:xfrm>
        </p:grpSpPr>
        <p:pic>
          <p:nvPicPr>
            <p:cNvPr id="35" name="Picture 7" descr="Kubernetes Logo transparent PNG - StickPNG">
              <a:extLst>
                <a:ext uri="{FF2B5EF4-FFF2-40B4-BE49-F238E27FC236}">
                  <a16:creationId xmlns:a16="http://schemas.microsoft.com/office/drawing/2014/main" id="{83E8D642-C413-C04A-8FCB-900029595F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10468" y="1720717"/>
              <a:ext cx="589473" cy="5737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4C0C28C-DDBD-BF49-9874-9366146B3965}"/>
                </a:ext>
              </a:extLst>
            </p:cNvPr>
            <p:cNvSpPr txBox="1"/>
            <p:nvPr/>
          </p:nvSpPr>
          <p:spPr>
            <a:xfrm>
              <a:off x="342107" y="2063718"/>
              <a:ext cx="1326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b="1" dirty="0"/>
                <a:t>F5 Operator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535E74A-32C6-CE43-8780-A74EE10D816C}"/>
              </a:ext>
            </a:extLst>
          </p:cNvPr>
          <p:cNvGrpSpPr/>
          <p:nvPr/>
        </p:nvGrpSpPr>
        <p:grpSpPr>
          <a:xfrm>
            <a:off x="5967067" y="5079133"/>
            <a:ext cx="731113" cy="731112"/>
            <a:chOff x="5403201" y="2727998"/>
            <a:chExt cx="1385586" cy="138558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D8E5080-0ECE-AF4A-BC69-421506DD675E}"/>
                </a:ext>
              </a:extLst>
            </p:cNvPr>
            <p:cNvSpPr/>
            <p:nvPr/>
          </p:nvSpPr>
          <p:spPr>
            <a:xfrm>
              <a:off x="5403201" y="2727998"/>
              <a:ext cx="1385586" cy="1385585"/>
            </a:xfrm>
            <a:prstGeom prst="ellipse">
              <a:avLst/>
            </a:prstGeom>
            <a:solidFill>
              <a:schemeClr val="accent5"/>
            </a:solidFill>
            <a:ln w="254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44" name="Group 45">
              <a:extLst>
                <a:ext uri="{FF2B5EF4-FFF2-40B4-BE49-F238E27FC236}">
                  <a16:creationId xmlns:a16="http://schemas.microsoft.com/office/drawing/2014/main" id="{051A3DE8-2E0A-904A-BB82-B60ACF16CFCA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689530" y="3004515"/>
              <a:ext cx="812927" cy="815303"/>
              <a:chOff x="3500" y="1818"/>
              <a:chExt cx="682" cy="684"/>
            </a:xfrm>
          </p:grpSpPr>
          <p:sp>
            <p:nvSpPr>
              <p:cNvPr id="46" name="Line 46">
                <a:extLst>
                  <a:ext uri="{FF2B5EF4-FFF2-40B4-BE49-F238E27FC236}">
                    <a16:creationId xmlns:a16="http://schemas.microsoft.com/office/drawing/2014/main" id="{8BE060FE-61FB-1044-A94A-0A4B928B68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82" y="2085"/>
                <a:ext cx="0" cy="214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8" name="Line 47">
                <a:extLst>
                  <a:ext uri="{FF2B5EF4-FFF2-40B4-BE49-F238E27FC236}">
                    <a16:creationId xmlns:a16="http://schemas.microsoft.com/office/drawing/2014/main" id="{14020698-8981-EC4E-9D60-F58DC15C0D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22" y="1818"/>
                <a:ext cx="269" cy="0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id="{2FA62C98-8943-7C45-816B-B3B1AEA57D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0" y="2078"/>
                <a:ext cx="112" cy="424"/>
              </a:xfrm>
              <a:custGeom>
                <a:avLst/>
                <a:gdLst>
                  <a:gd name="T0" fmla="*/ 63 w 63"/>
                  <a:gd name="T1" fmla="*/ 238 h 238"/>
                  <a:gd name="T2" fmla="*/ 16 w 63"/>
                  <a:gd name="T3" fmla="*/ 238 h 238"/>
                  <a:gd name="T4" fmla="*/ 0 w 63"/>
                  <a:gd name="T5" fmla="*/ 222 h 238"/>
                  <a:gd name="T6" fmla="*/ 0 w 63"/>
                  <a:gd name="T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3" h="238">
                    <a:moveTo>
                      <a:pt x="63" y="238"/>
                    </a:moveTo>
                    <a:cubicBezTo>
                      <a:pt x="16" y="238"/>
                      <a:pt x="16" y="238"/>
                      <a:pt x="16" y="238"/>
                    </a:cubicBezTo>
                    <a:cubicBezTo>
                      <a:pt x="7" y="238"/>
                      <a:pt x="0" y="231"/>
                      <a:pt x="0" y="22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0" name="Line 49">
                <a:extLst>
                  <a:ext uri="{FF2B5EF4-FFF2-40B4-BE49-F238E27FC236}">
                    <a16:creationId xmlns:a16="http://schemas.microsoft.com/office/drawing/2014/main" id="{57F44C64-A34B-0042-8976-B2F426131A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60" y="2502"/>
                <a:ext cx="150" cy="0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388908D2-7A74-1547-AE02-F09727B37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7" y="2025"/>
                <a:ext cx="48" cy="18"/>
              </a:xfrm>
              <a:custGeom>
                <a:avLst/>
                <a:gdLst>
                  <a:gd name="T0" fmla="*/ 0 w 27"/>
                  <a:gd name="T1" fmla="*/ 9 h 10"/>
                  <a:gd name="T2" fmla="*/ 8 w 27"/>
                  <a:gd name="T3" fmla="*/ 10 h 10"/>
                  <a:gd name="T4" fmla="*/ 27 w 27"/>
                  <a:gd name="T5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" h="10">
                    <a:moveTo>
                      <a:pt x="0" y="9"/>
                    </a:moveTo>
                    <a:cubicBezTo>
                      <a:pt x="2" y="9"/>
                      <a:pt x="5" y="10"/>
                      <a:pt x="8" y="10"/>
                    </a:cubicBezTo>
                    <a:cubicBezTo>
                      <a:pt x="16" y="10"/>
                      <a:pt x="23" y="6"/>
                      <a:pt x="27" y="0"/>
                    </a:cubicBez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E13C86EC-886D-E844-8345-0F8C75A5E3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9" y="1957"/>
                <a:ext cx="50" cy="14"/>
              </a:xfrm>
              <a:custGeom>
                <a:avLst/>
                <a:gdLst>
                  <a:gd name="T0" fmla="*/ 28 w 28"/>
                  <a:gd name="T1" fmla="*/ 2 h 8"/>
                  <a:gd name="T2" fmla="*/ 18 w 28"/>
                  <a:gd name="T3" fmla="*/ 0 h 8"/>
                  <a:gd name="T4" fmla="*/ 0 w 28"/>
                  <a:gd name="T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8">
                    <a:moveTo>
                      <a:pt x="28" y="2"/>
                    </a:moveTo>
                    <a:cubicBezTo>
                      <a:pt x="25" y="1"/>
                      <a:pt x="21" y="0"/>
                      <a:pt x="18" y="0"/>
                    </a:cubicBezTo>
                    <a:cubicBezTo>
                      <a:pt x="11" y="0"/>
                      <a:pt x="4" y="3"/>
                      <a:pt x="0" y="8"/>
                    </a:cubicBez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41B03EB4-4F6F-2642-A178-79391F733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9" y="1818"/>
                <a:ext cx="403" cy="285"/>
              </a:xfrm>
              <a:custGeom>
                <a:avLst/>
                <a:gdLst>
                  <a:gd name="T0" fmla="*/ 211 w 227"/>
                  <a:gd name="T1" fmla="*/ 0 h 160"/>
                  <a:gd name="T2" fmla="*/ 63 w 227"/>
                  <a:gd name="T3" fmla="*/ 0 h 160"/>
                  <a:gd name="T4" fmla="*/ 0 w 227"/>
                  <a:gd name="T5" fmla="*/ 80 h 160"/>
                  <a:gd name="T6" fmla="*/ 14 w 227"/>
                  <a:gd name="T7" fmla="*/ 102 h 160"/>
                  <a:gd name="T8" fmla="*/ 9 w 227"/>
                  <a:gd name="T9" fmla="*/ 116 h 160"/>
                  <a:gd name="T10" fmla="*/ 155 w 227"/>
                  <a:gd name="T11" fmla="*/ 160 h 160"/>
                  <a:gd name="T12" fmla="*/ 227 w 227"/>
                  <a:gd name="T13" fmla="*/ 150 h 160"/>
                  <a:gd name="T14" fmla="*/ 227 w 227"/>
                  <a:gd name="T15" fmla="*/ 16 h 160"/>
                  <a:gd name="T16" fmla="*/ 211 w 227"/>
                  <a:gd name="T17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7" h="160">
                    <a:moveTo>
                      <a:pt x="211" y="0"/>
                    </a:moveTo>
                    <a:cubicBezTo>
                      <a:pt x="63" y="0"/>
                      <a:pt x="63" y="0"/>
                      <a:pt x="63" y="0"/>
                    </a:cubicBezTo>
                    <a:cubicBezTo>
                      <a:pt x="37" y="22"/>
                      <a:pt x="16" y="50"/>
                      <a:pt x="0" y="80"/>
                    </a:cubicBezTo>
                    <a:cubicBezTo>
                      <a:pt x="8" y="84"/>
                      <a:pt x="14" y="92"/>
                      <a:pt x="14" y="102"/>
                    </a:cubicBezTo>
                    <a:cubicBezTo>
                      <a:pt x="14" y="107"/>
                      <a:pt x="12" y="112"/>
                      <a:pt x="9" y="116"/>
                    </a:cubicBezTo>
                    <a:cubicBezTo>
                      <a:pt x="51" y="144"/>
                      <a:pt x="101" y="160"/>
                      <a:pt x="155" y="160"/>
                    </a:cubicBezTo>
                    <a:cubicBezTo>
                      <a:pt x="180" y="160"/>
                      <a:pt x="204" y="156"/>
                      <a:pt x="227" y="150"/>
                    </a:cubicBezTo>
                    <a:cubicBezTo>
                      <a:pt x="227" y="16"/>
                      <a:pt x="227" y="16"/>
                      <a:pt x="227" y="16"/>
                    </a:cubicBezTo>
                    <a:cubicBezTo>
                      <a:pt x="227" y="7"/>
                      <a:pt x="220" y="0"/>
                      <a:pt x="211" y="0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id="{5FB49B28-EFE0-C943-87D3-7E634FDC05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0" y="2096"/>
                <a:ext cx="37" cy="57"/>
              </a:xfrm>
              <a:custGeom>
                <a:avLst/>
                <a:gdLst>
                  <a:gd name="T0" fmla="*/ 1 w 21"/>
                  <a:gd name="T1" fmla="*/ 0 h 32"/>
                  <a:gd name="T2" fmla="*/ 0 w 21"/>
                  <a:gd name="T3" fmla="*/ 8 h 32"/>
                  <a:gd name="T4" fmla="*/ 21 w 21"/>
                  <a:gd name="T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32">
                    <a:moveTo>
                      <a:pt x="1" y="0"/>
                    </a:moveTo>
                    <a:cubicBezTo>
                      <a:pt x="0" y="2"/>
                      <a:pt x="0" y="5"/>
                      <a:pt x="0" y="8"/>
                    </a:cubicBezTo>
                    <a:cubicBezTo>
                      <a:pt x="0" y="20"/>
                      <a:pt x="9" y="30"/>
                      <a:pt x="21" y="32"/>
                    </a:cubicBez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id="{3542E449-6770-7F4F-9929-53B5E91CE2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0" y="2067"/>
                <a:ext cx="35" cy="61"/>
              </a:xfrm>
              <a:custGeom>
                <a:avLst/>
                <a:gdLst>
                  <a:gd name="T0" fmla="*/ 17 w 20"/>
                  <a:gd name="T1" fmla="*/ 34 h 34"/>
                  <a:gd name="T2" fmla="*/ 20 w 20"/>
                  <a:gd name="T3" fmla="*/ 24 h 34"/>
                  <a:gd name="T4" fmla="*/ 0 w 20"/>
                  <a:gd name="T5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" h="34">
                    <a:moveTo>
                      <a:pt x="17" y="34"/>
                    </a:moveTo>
                    <a:cubicBezTo>
                      <a:pt x="19" y="31"/>
                      <a:pt x="20" y="27"/>
                      <a:pt x="20" y="24"/>
                    </a:cubicBezTo>
                    <a:cubicBezTo>
                      <a:pt x="20" y="12"/>
                      <a:pt x="11" y="2"/>
                      <a:pt x="0" y="0"/>
                    </a:cubicBez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id="{8453D6DB-2D7A-5D44-BA07-25B5F32D2D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0" y="1818"/>
                <a:ext cx="247" cy="278"/>
              </a:xfrm>
              <a:custGeom>
                <a:avLst/>
                <a:gdLst>
                  <a:gd name="T0" fmla="*/ 131 w 139"/>
                  <a:gd name="T1" fmla="*/ 140 h 156"/>
                  <a:gd name="T2" fmla="*/ 135 w 139"/>
                  <a:gd name="T3" fmla="*/ 140 h 156"/>
                  <a:gd name="T4" fmla="*/ 139 w 139"/>
                  <a:gd name="T5" fmla="*/ 125 h 156"/>
                  <a:gd name="T6" fmla="*/ 123 w 139"/>
                  <a:gd name="T7" fmla="*/ 102 h 156"/>
                  <a:gd name="T8" fmla="*/ 129 w 139"/>
                  <a:gd name="T9" fmla="*/ 86 h 156"/>
                  <a:gd name="T10" fmla="*/ 69 w 139"/>
                  <a:gd name="T11" fmla="*/ 0 h 156"/>
                  <a:gd name="T12" fmla="*/ 16 w 139"/>
                  <a:gd name="T13" fmla="*/ 0 h 156"/>
                  <a:gd name="T14" fmla="*/ 0 w 139"/>
                  <a:gd name="T15" fmla="*/ 16 h 156"/>
                  <a:gd name="T16" fmla="*/ 0 w 139"/>
                  <a:gd name="T17" fmla="*/ 146 h 156"/>
                  <a:gd name="T18" fmla="*/ 32 w 139"/>
                  <a:gd name="T19" fmla="*/ 144 h 156"/>
                  <a:gd name="T20" fmla="*/ 108 w 139"/>
                  <a:gd name="T21" fmla="*/ 156 h 156"/>
                  <a:gd name="T22" fmla="*/ 131 w 139"/>
                  <a:gd name="T23" fmla="*/ 140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9" h="156">
                    <a:moveTo>
                      <a:pt x="131" y="140"/>
                    </a:moveTo>
                    <a:cubicBezTo>
                      <a:pt x="132" y="140"/>
                      <a:pt x="134" y="140"/>
                      <a:pt x="135" y="140"/>
                    </a:cubicBezTo>
                    <a:cubicBezTo>
                      <a:pt x="136" y="135"/>
                      <a:pt x="137" y="130"/>
                      <a:pt x="139" y="125"/>
                    </a:cubicBezTo>
                    <a:cubicBezTo>
                      <a:pt x="130" y="121"/>
                      <a:pt x="123" y="112"/>
                      <a:pt x="123" y="102"/>
                    </a:cubicBezTo>
                    <a:cubicBezTo>
                      <a:pt x="123" y="96"/>
                      <a:pt x="125" y="90"/>
                      <a:pt x="129" y="86"/>
                    </a:cubicBezTo>
                    <a:cubicBezTo>
                      <a:pt x="104" y="62"/>
                      <a:pt x="83" y="33"/>
                      <a:pt x="69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146"/>
                      <a:pt x="0" y="146"/>
                      <a:pt x="0" y="146"/>
                    </a:cubicBezTo>
                    <a:cubicBezTo>
                      <a:pt x="10" y="145"/>
                      <a:pt x="21" y="144"/>
                      <a:pt x="32" y="144"/>
                    </a:cubicBezTo>
                    <a:cubicBezTo>
                      <a:pt x="58" y="144"/>
                      <a:pt x="84" y="148"/>
                      <a:pt x="108" y="156"/>
                    </a:cubicBezTo>
                    <a:cubicBezTo>
                      <a:pt x="111" y="146"/>
                      <a:pt x="120" y="140"/>
                      <a:pt x="131" y="140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id="{1A564F31-B965-6E40-9A87-D8B0E4DE59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5" y="2261"/>
                <a:ext cx="65" cy="32"/>
              </a:xfrm>
              <a:custGeom>
                <a:avLst/>
                <a:gdLst>
                  <a:gd name="T0" fmla="*/ 0 w 37"/>
                  <a:gd name="T1" fmla="*/ 0 h 18"/>
                  <a:gd name="T2" fmla="*/ 23 w 37"/>
                  <a:gd name="T3" fmla="*/ 18 h 18"/>
                  <a:gd name="T4" fmla="*/ 37 w 37"/>
                  <a:gd name="T5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18">
                    <a:moveTo>
                      <a:pt x="0" y="0"/>
                    </a:moveTo>
                    <a:cubicBezTo>
                      <a:pt x="2" y="10"/>
                      <a:pt x="12" y="18"/>
                      <a:pt x="23" y="18"/>
                    </a:cubicBezTo>
                    <a:cubicBezTo>
                      <a:pt x="28" y="18"/>
                      <a:pt x="33" y="16"/>
                      <a:pt x="37" y="14"/>
                    </a:cubicBez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id="{AEBBB4E9-812B-1C4E-9BFE-ED64DF630C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9" y="2208"/>
                <a:ext cx="69" cy="37"/>
              </a:xfrm>
              <a:custGeom>
                <a:avLst/>
                <a:gdLst>
                  <a:gd name="T0" fmla="*/ 39 w 39"/>
                  <a:gd name="T1" fmla="*/ 21 h 21"/>
                  <a:gd name="T2" fmla="*/ 15 w 39"/>
                  <a:gd name="T3" fmla="*/ 0 h 21"/>
                  <a:gd name="T4" fmla="*/ 0 w 39"/>
                  <a:gd name="T5" fmla="*/ 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9" h="21">
                    <a:moveTo>
                      <a:pt x="39" y="21"/>
                    </a:moveTo>
                    <a:cubicBezTo>
                      <a:pt x="38" y="9"/>
                      <a:pt x="28" y="0"/>
                      <a:pt x="15" y="0"/>
                    </a:cubicBezTo>
                    <a:cubicBezTo>
                      <a:pt x="9" y="0"/>
                      <a:pt x="4" y="2"/>
                      <a:pt x="0" y="6"/>
                    </a:cubicBez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id="{A8E78AE0-D6DC-DC40-84F2-860494FBE7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0" y="2245"/>
                <a:ext cx="242" cy="257"/>
              </a:xfrm>
              <a:custGeom>
                <a:avLst/>
                <a:gdLst>
                  <a:gd name="T0" fmla="*/ 24 w 136"/>
                  <a:gd name="T1" fmla="*/ 0 h 144"/>
                  <a:gd name="T2" fmla="*/ 10 w 136"/>
                  <a:gd name="T3" fmla="*/ 0 h 144"/>
                  <a:gd name="T4" fmla="*/ 10 w 136"/>
                  <a:gd name="T5" fmla="*/ 3 h 144"/>
                  <a:gd name="T6" fmla="*/ 0 w 136"/>
                  <a:gd name="T7" fmla="*/ 23 h 144"/>
                  <a:gd name="T8" fmla="*/ 39 w 136"/>
                  <a:gd name="T9" fmla="*/ 144 h 144"/>
                  <a:gd name="T10" fmla="*/ 120 w 136"/>
                  <a:gd name="T11" fmla="*/ 144 h 144"/>
                  <a:gd name="T12" fmla="*/ 136 w 136"/>
                  <a:gd name="T13" fmla="*/ 128 h 144"/>
                  <a:gd name="T14" fmla="*/ 136 w 136"/>
                  <a:gd name="T15" fmla="*/ 30 h 144"/>
                  <a:gd name="T16" fmla="*/ 24 w 136"/>
                  <a:gd name="T17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6" h="144">
                    <a:moveTo>
                      <a:pt x="24" y="0"/>
                    </a:moveTo>
                    <a:cubicBezTo>
                      <a:pt x="19" y="0"/>
                      <a:pt x="15" y="0"/>
                      <a:pt x="10" y="0"/>
                    </a:cubicBezTo>
                    <a:cubicBezTo>
                      <a:pt x="10" y="1"/>
                      <a:pt x="10" y="2"/>
                      <a:pt x="10" y="3"/>
                    </a:cubicBezTo>
                    <a:cubicBezTo>
                      <a:pt x="10" y="11"/>
                      <a:pt x="6" y="18"/>
                      <a:pt x="0" y="23"/>
                    </a:cubicBezTo>
                    <a:cubicBezTo>
                      <a:pt x="23" y="58"/>
                      <a:pt x="37" y="100"/>
                      <a:pt x="39" y="144"/>
                    </a:cubicBezTo>
                    <a:cubicBezTo>
                      <a:pt x="120" y="144"/>
                      <a:pt x="120" y="144"/>
                      <a:pt x="120" y="144"/>
                    </a:cubicBezTo>
                    <a:cubicBezTo>
                      <a:pt x="129" y="144"/>
                      <a:pt x="136" y="137"/>
                      <a:pt x="136" y="128"/>
                    </a:cubicBezTo>
                    <a:cubicBezTo>
                      <a:pt x="136" y="30"/>
                      <a:pt x="136" y="30"/>
                      <a:pt x="136" y="30"/>
                    </a:cubicBezTo>
                    <a:cubicBezTo>
                      <a:pt x="103" y="11"/>
                      <a:pt x="65" y="0"/>
                      <a:pt x="24" y="0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id="{B0EFF739-906F-9541-86CF-EB624AC5F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6" y="2297"/>
                <a:ext cx="27" cy="64"/>
              </a:xfrm>
              <a:custGeom>
                <a:avLst/>
                <a:gdLst>
                  <a:gd name="T0" fmla="*/ 0 w 15"/>
                  <a:gd name="T1" fmla="*/ 36 h 36"/>
                  <a:gd name="T2" fmla="*/ 15 w 15"/>
                  <a:gd name="T3" fmla="*/ 13 h 36"/>
                  <a:gd name="T4" fmla="*/ 11 w 15"/>
                  <a:gd name="T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5" h="36">
                    <a:moveTo>
                      <a:pt x="0" y="36"/>
                    </a:moveTo>
                    <a:cubicBezTo>
                      <a:pt x="9" y="32"/>
                      <a:pt x="15" y="23"/>
                      <a:pt x="15" y="13"/>
                    </a:cubicBezTo>
                    <a:cubicBezTo>
                      <a:pt x="15" y="9"/>
                      <a:pt x="14" y="4"/>
                      <a:pt x="11" y="0"/>
                    </a:cubicBez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id="{11F2ACF2-33C8-4246-95E3-F0EB693F75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8" y="2279"/>
                <a:ext cx="32" cy="68"/>
              </a:xfrm>
              <a:custGeom>
                <a:avLst/>
                <a:gdLst>
                  <a:gd name="T0" fmla="*/ 18 w 18"/>
                  <a:gd name="T1" fmla="*/ 0 h 38"/>
                  <a:gd name="T2" fmla="*/ 0 w 18"/>
                  <a:gd name="T3" fmla="*/ 23 h 38"/>
                  <a:gd name="T4" fmla="*/ 5 w 18"/>
                  <a:gd name="T5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38">
                    <a:moveTo>
                      <a:pt x="18" y="0"/>
                    </a:moveTo>
                    <a:cubicBezTo>
                      <a:pt x="8" y="3"/>
                      <a:pt x="0" y="12"/>
                      <a:pt x="0" y="23"/>
                    </a:cubicBezTo>
                    <a:cubicBezTo>
                      <a:pt x="0" y="29"/>
                      <a:pt x="2" y="34"/>
                      <a:pt x="5" y="38"/>
                    </a:cubicBez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id="{E1632FFF-0BB3-4D4D-88E9-BE567421EC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7" y="2128"/>
                <a:ext cx="162" cy="169"/>
              </a:xfrm>
              <a:custGeom>
                <a:avLst/>
                <a:gdLst>
                  <a:gd name="T0" fmla="*/ 91 w 91"/>
                  <a:gd name="T1" fmla="*/ 51 h 95"/>
                  <a:gd name="T2" fmla="*/ 24 w 91"/>
                  <a:gd name="T3" fmla="*/ 0 h 95"/>
                  <a:gd name="T4" fmla="*/ 3 w 91"/>
                  <a:gd name="T5" fmla="*/ 14 h 95"/>
                  <a:gd name="T6" fmla="*/ 0 w 91"/>
                  <a:gd name="T7" fmla="*/ 14 h 95"/>
                  <a:gd name="T8" fmla="*/ 0 w 91"/>
                  <a:gd name="T9" fmla="*/ 26 h 95"/>
                  <a:gd name="T10" fmla="*/ 7 w 91"/>
                  <a:gd name="T11" fmla="*/ 85 h 95"/>
                  <a:gd name="T12" fmla="*/ 13 w 91"/>
                  <a:gd name="T13" fmla="*/ 84 h 95"/>
                  <a:gd name="T14" fmla="*/ 33 w 91"/>
                  <a:gd name="T15" fmla="*/ 95 h 95"/>
                  <a:gd name="T16" fmla="*/ 83 w 91"/>
                  <a:gd name="T17" fmla="*/ 75 h 95"/>
                  <a:gd name="T18" fmla="*/ 82 w 91"/>
                  <a:gd name="T19" fmla="*/ 69 h 95"/>
                  <a:gd name="T20" fmla="*/ 91 w 91"/>
                  <a:gd name="T21" fmla="*/ 5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1" h="95">
                    <a:moveTo>
                      <a:pt x="91" y="51"/>
                    </a:moveTo>
                    <a:cubicBezTo>
                      <a:pt x="71" y="31"/>
                      <a:pt x="49" y="13"/>
                      <a:pt x="24" y="0"/>
                    </a:cubicBezTo>
                    <a:cubicBezTo>
                      <a:pt x="20" y="8"/>
                      <a:pt x="12" y="14"/>
                      <a:pt x="3" y="14"/>
                    </a:cubicBezTo>
                    <a:cubicBezTo>
                      <a:pt x="2" y="14"/>
                      <a:pt x="1" y="14"/>
                      <a:pt x="0" y="14"/>
                    </a:cubicBezTo>
                    <a:cubicBezTo>
                      <a:pt x="0" y="18"/>
                      <a:pt x="0" y="22"/>
                      <a:pt x="0" y="26"/>
                    </a:cubicBezTo>
                    <a:cubicBezTo>
                      <a:pt x="0" y="46"/>
                      <a:pt x="2" y="66"/>
                      <a:pt x="7" y="85"/>
                    </a:cubicBezTo>
                    <a:cubicBezTo>
                      <a:pt x="9" y="85"/>
                      <a:pt x="11" y="84"/>
                      <a:pt x="13" y="84"/>
                    </a:cubicBezTo>
                    <a:cubicBezTo>
                      <a:pt x="22" y="84"/>
                      <a:pt x="29" y="89"/>
                      <a:pt x="33" y="95"/>
                    </a:cubicBezTo>
                    <a:cubicBezTo>
                      <a:pt x="49" y="87"/>
                      <a:pt x="65" y="79"/>
                      <a:pt x="83" y="75"/>
                    </a:cubicBezTo>
                    <a:cubicBezTo>
                      <a:pt x="83" y="73"/>
                      <a:pt x="82" y="71"/>
                      <a:pt x="82" y="69"/>
                    </a:cubicBezTo>
                    <a:cubicBezTo>
                      <a:pt x="82" y="62"/>
                      <a:pt x="86" y="55"/>
                      <a:pt x="91" y="51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id="{6E7ED47B-FFD8-E941-B9B3-75DC075C31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0" y="2277"/>
                <a:ext cx="46" cy="20"/>
              </a:xfrm>
              <a:custGeom>
                <a:avLst/>
                <a:gdLst>
                  <a:gd name="T0" fmla="*/ 26 w 26"/>
                  <a:gd name="T1" fmla="*/ 11 h 11"/>
                  <a:gd name="T2" fmla="*/ 6 w 26"/>
                  <a:gd name="T3" fmla="*/ 0 h 11"/>
                  <a:gd name="T4" fmla="*/ 0 w 26"/>
                  <a:gd name="T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6" h="11">
                    <a:moveTo>
                      <a:pt x="26" y="11"/>
                    </a:moveTo>
                    <a:cubicBezTo>
                      <a:pt x="22" y="5"/>
                      <a:pt x="15" y="0"/>
                      <a:pt x="6" y="0"/>
                    </a:cubicBezTo>
                    <a:cubicBezTo>
                      <a:pt x="4" y="0"/>
                      <a:pt x="2" y="1"/>
                      <a:pt x="0" y="1"/>
                    </a:cubicBez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id="{D1B02D1D-03EB-B544-9FB7-0CAA5ECA95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2" y="2347"/>
                <a:ext cx="248" cy="155"/>
              </a:xfrm>
              <a:custGeom>
                <a:avLst/>
                <a:gdLst>
                  <a:gd name="T0" fmla="*/ 59 w 140"/>
                  <a:gd name="T1" fmla="*/ 0 h 87"/>
                  <a:gd name="T2" fmla="*/ 0 w 140"/>
                  <a:gd name="T3" fmla="*/ 87 h 87"/>
                  <a:gd name="T4" fmla="*/ 140 w 140"/>
                  <a:gd name="T5" fmla="*/ 87 h 87"/>
                  <a:gd name="T6" fmla="*/ 87 w 140"/>
                  <a:gd name="T7" fmla="*/ 8 h 87"/>
                  <a:gd name="T8" fmla="*/ 78 w 140"/>
                  <a:gd name="T9" fmla="*/ 9 h 87"/>
                  <a:gd name="T10" fmla="*/ 59 w 140"/>
                  <a:gd name="T11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0" h="87">
                    <a:moveTo>
                      <a:pt x="59" y="0"/>
                    </a:moveTo>
                    <a:cubicBezTo>
                      <a:pt x="33" y="24"/>
                      <a:pt x="13" y="54"/>
                      <a:pt x="0" y="87"/>
                    </a:cubicBezTo>
                    <a:cubicBezTo>
                      <a:pt x="140" y="87"/>
                      <a:pt x="140" y="87"/>
                      <a:pt x="140" y="87"/>
                    </a:cubicBezTo>
                    <a:cubicBezTo>
                      <a:pt x="118" y="64"/>
                      <a:pt x="100" y="37"/>
                      <a:pt x="87" y="8"/>
                    </a:cubicBezTo>
                    <a:cubicBezTo>
                      <a:pt x="84" y="9"/>
                      <a:pt x="81" y="9"/>
                      <a:pt x="78" y="9"/>
                    </a:cubicBezTo>
                    <a:cubicBezTo>
                      <a:pt x="70" y="9"/>
                      <a:pt x="64" y="6"/>
                      <a:pt x="59" y="0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id="{CAE13A6B-6C5A-8B41-B551-B9C0F37948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6" y="2347"/>
                <a:ext cx="50" cy="16"/>
              </a:xfrm>
              <a:custGeom>
                <a:avLst/>
                <a:gdLst>
                  <a:gd name="T0" fmla="*/ 0 w 28"/>
                  <a:gd name="T1" fmla="*/ 0 h 9"/>
                  <a:gd name="T2" fmla="*/ 19 w 28"/>
                  <a:gd name="T3" fmla="*/ 9 h 9"/>
                  <a:gd name="T4" fmla="*/ 28 w 28"/>
                  <a:gd name="T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9">
                    <a:moveTo>
                      <a:pt x="0" y="0"/>
                    </a:moveTo>
                    <a:cubicBezTo>
                      <a:pt x="5" y="6"/>
                      <a:pt x="11" y="9"/>
                      <a:pt x="19" y="9"/>
                    </a:cubicBezTo>
                    <a:cubicBezTo>
                      <a:pt x="22" y="9"/>
                      <a:pt x="25" y="9"/>
                      <a:pt x="28" y="8"/>
                    </a:cubicBez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7A4D9A3-46B4-024D-BEF4-24E9FAF21B9C}"/>
              </a:ext>
            </a:extLst>
          </p:cNvPr>
          <p:cNvGrpSpPr/>
          <p:nvPr/>
        </p:nvGrpSpPr>
        <p:grpSpPr>
          <a:xfrm>
            <a:off x="6842130" y="4213161"/>
            <a:ext cx="731113" cy="731112"/>
            <a:chOff x="3432738" y="2727998"/>
            <a:chExt cx="1385586" cy="1385585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5064FA3-4C08-D641-88DE-641800F61A88}"/>
                </a:ext>
              </a:extLst>
            </p:cNvPr>
            <p:cNvSpPr/>
            <p:nvPr/>
          </p:nvSpPr>
          <p:spPr>
            <a:xfrm>
              <a:off x="3432738" y="2727998"/>
              <a:ext cx="1385586" cy="1385585"/>
            </a:xfrm>
            <a:prstGeom prst="ellipse">
              <a:avLst/>
            </a:prstGeom>
            <a:solidFill>
              <a:schemeClr val="accent5"/>
            </a:solidFill>
            <a:ln w="254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8" name="Freeform 10">
              <a:extLst>
                <a:ext uri="{FF2B5EF4-FFF2-40B4-BE49-F238E27FC236}">
                  <a16:creationId xmlns:a16="http://schemas.microsoft.com/office/drawing/2014/main" id="{632EC5A5-B766-C64E-9DA4-C75219917A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00605" y="2986949"/>
              <a:ext cx="849422" cy="815260"/>
            </a:xfrm>
            <a:custGeom>
              <a:avLst/>
              <a:gdLst>
                <a:gd name="T0" fmla="*/ 1114 w 1436"/>
                <a:gd name="T1" fmla="*/ 569 h 1377"/>
                <a:gd name="T2" fmla="*/ 867 w 1436"/>
                <a:gd name="T3" fmla="*/ 684 h 1377"/>
                <a:gd name="T4" fmla="*/ 733 w 1436"/>
                <a:gd name="T5" fmla="*/ 569 h 1377"/>
                <a:gd name="T6" fmla="*/ 879 w 1436"/>
                <a:gd name="T7" fmla="*/ 161 h 1377"/>
                <a:gd name="T8" fmla="*/ 557 w 1436"/>
                <a:gd name="T9" fmla="*/ 161 h 1377"/>
                <a:gd name="T10" fmla="*/ 656 w 1436"/>
                <a:gd name="T11" fmla="*/ 309 h 1377"/>
                <a:gd name="T12" fmla="*/ 703 w 1436"/>
                <a:gd name="T13" fmla="*/ 569 h 1377"/>
                <a:gd name="T14" fmla="*/ 570 w 1436"/>
                <a:gd name="T15" fmla="*/ 684 h 1377"/>
                <a:gd name="T16" fmla="*/ 318 w 1436"/>
                <a:gd name="T17" fmla="*/ 604 h 1377"/>
                <a:gd name="T18" fmla="*/ 161 w 1436"/>
                <a:gd name="T19" fmla="*/ 408 h 1377"/>
                <a:gd name="T20" fmla="*/ 161 w 1436"/>
                <a:gd name="T21" fmla="*/ 730 h 1377"/>
                <a:gd name="T22" fmla="*/ 499 w 1436"/>
                <a:gd name="T23" fmla="*/ 692 h 1377"/>
                <a:gd name="T24" fmla="*/ 557 w 1436"/>
                <a:gd name="T25" fmla="*/ 746 h 1377"/>
                <a:gd name="T26" fmla="*/ 379 w 1436"/>
                <a:gd name="T27" fmla="*/ 1089 h 1377"/>
                <a:gd name="T28" fmla="*/ 281 w 1436"/>
                <a:gd name="T29" fmla="*/ 1056 h 1377"/>
                <a:gd name="T30" fmla="*/ 281 w 1436"/>
                <a:gd name="T31" fmla="*/ 1377 h 1377"/>
                <a:gd name="T32" fmla="*/ 400 w 1436"/>
                <a:gd name="T33" fmla="*/ 1109 h 1377"/>
                <a:gd name="T34" fmla="*/ 718 w 1436"/>
                <a:gd name="T35" fmla="*/ 907 h 1377"/>
                <a:gd name="T36" fmla="*/ 982 w 1436"/>
                <a:gd name="T37" fmla="*/ 1108 h 1377"/>
                <a:gd name="T38" fmla="*/ 1100 w 1436"/>
                <a:gd name="T39" fmla="*/ 1377 h 1377"/>
                <a:gd name="T40" fmla="*/ 1101 w 1436"/>
                <a:gd name="T41" fmla="*/ 1377 h 1377"/>
                <a:gd name="T42" fmla="*/ 1101 w 1436"/>
                <a:gd name="T43" fmla="*/ 1056 h 1377"/>
                <a:gd name="T44" fmla="*/ 1100 w 1436"/>
                <a:gd name="T45" fmla="*/ 1056 h 1377"/>
                <a:gd name="T46" fmla="*/ 829 w 1436"/>
                <a:gd name="T47" fmla="*/ 863 h 1377"/>
                <a:gd name="T48" fmla="*/ 875 w 1436"/>
                <a:gd name="T49" fmla="*/ 712 h 1377"/>
                <a:gd name="T50" fmla="*/ 1275 w 1436"/>
                <a:gd name="T51" fmla="*/ 730 h 1377"/>
                <a:gd name="T52" fmla="*/ 1275 w 1436"/>
                <a:gd name="T53" fmla="*/ 408 h 1377"/>
                <a:gd name="T54" fmla="*/ 29 w 1436"/>
                <a:gd name="T55" fmla="*/ 569 h 1377"/>
                <a:gd name="T56" fmla="*/ 293 w 1436"/>
                <a:gd name="T57" fmla="*/ 569 h 1377"/>
                <a:gd name="T58" fmla="*/ 161 w 1436"/>
                <a:gd name="T59" fmla="*/ 701 h 1377"/>
                <a:gd name="T60" fmla="*/ 149 w 1436"/>
                <a:gd name="T61" fmla="*/ 1216 h 1377"/>
                <a:gd name="T62" fmla="*/ 331 w 1436"/>
                <a:gd name="T63" fmla="*/ 1095 h 1377"/>
                <a:gd name="T64" fmla="*/ 370 w 1436"/>
                <a:gd name="T65" fmla="*/ 1120 h 1377"/>
                <a:gd name="T66" fmla="*/ 281 w 1436"/>
                <a:gd name="T67" fmla="*/ 1348 h 1377"/>
                <a:gd name="T68" fmla="*/ 1101 w 1436"/>
                <a:gd name="T69" fmla="*/ 1348 h 1377"/>
                <a:gd name="T70" fmla="*/ 1012 w 1436"/>
                <a:gd name="T71" fmla="*/ 1120 h 1377"/>
                <a:gd name="T72" fmla="*/ 1051 w 1436"/>
                <a:gd name="T73" fmla="*/ 1095 h 1377"/>
                <a:gd name="T74" fmla="*/ 1101 w 1436"/>
                <a:gd name="T75" fmla="*/ 1085 h 1377"/>
                <a:gd name="T76" fmla="*/ 668 w 1436"/>
                <a:gd name="T77" fmla="*/ 282 h 1377"/>
                <a:gd name="T78" fmla="*/ 586 w 1436"/>
                <a:gd name="T79" fmla="*/ 161 h 1377"/>
                <a:gd name="T80" fmla="*/ 850 w 1436"/>
                <a:gd name="T81" fmla="*/ 161 h 1377"/>
                <a:gd name="T82" fmla="*/ 668 w 1436"/>
                <a:gd name="T83" fmla="*/ 282 h 1377"/>
                <a:gd name="T84" fmla="*/ 629 w 1436"/>
                <a:gd name="T85" fmla="*/ 843 h 1377"/>
                <a:gd name="T86" fmla="*/ 587 w 1436"/>
                <a:gd name="T87" fmla="*/ 746 h 1377"/>
                <a:gd name="T88" fmla="*/ 718 w 1436"/>
                <a:gd name="T89" fmla="*/ 615 h 1377"/>
                <a:gd name="T90" fmla="*/ 718 w 1436"/>
                <a:gd name="T91" fmla="*/ 615 h 1377"/>
                <a:gd name="T92" fmla="*/ 850 w 1436"/>
                <a:gd name="T93" fmla="*/ 746 h 1377"/>
                <a:gd name="T94" fmla="*/ 1275 w 1436"/>
                <a:gd name="T95" fmla="*/ 701 h 1377"/>
                <a:gd name="T96" fmla="*/ 1143 w 1436"/>
                <a:gd name="T97" fmla="*/ 569 h 1377"/>
                <a:gd name="T98" fmla="*/ 1407 w 1436"/>
                <a:gd name="T99" fmla="*/ 569 h 1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36" h="1377">
                  <a:moveTo>
                    <a:pt x="1275" y="408"/>
                  </a:moveTo>
                  <a:cubicBezTo>
                    <a:pt x="1186" y="408"/>
                    <a:pt x="1114" y="481"/>
                    <a:pt x="1114" y="569"/>
                  </a:cubicBezTo>
                  <a:cubicBezTo>
                    <a:pt x="1114" y="581"/>
                    <a:pt x="1116" y="593"/>
                    <a:pt x="1118" y="604"/>
                  </a:cubicBezTo>
                  <a:cubicBezTo>
                    <a:pt x="867" y="684"/>
                    <a:pt x="867" y="684"/>
                    <a:pt x="867" y="684"/>
                  </a:cubicBezTo>
                  <a:cubicBezTo>
                    <a:pt x="843" y="629"/>
                    <a:pt x="792" y="592"/>
                    <a:pt x="733" y="586"/>
                  </a:cubicBezTo>
                  <a:cubicBezTo>
                    <a:pt x="733" y="569"/>
                    <a:pt x="733" y="569"/>
                    <a:pt x="733" y="569"/>
                  </a:cubicBezTo>
                  <a:cubicBezTo>
                    <a:pt x="733" y="321"/>
                    <a:pt x="733" y="321"/>
                    <a:pt x="733" y="321"/>
                  </a:cubicBezTo>
                  <a:cubicBezTo>
                    <a:pt x="814" y="314"/>
                    <a:pt x="879" y="245"/>
                    <a:pt x="879" y="161"/>
                  </a:cubicBezTo>
                  <a:cubicBezTo>
                    <a:pt x="879" y="72"/>
                    <a:pt x="807" y="0"/>
                    <a:pt x="718" y="0"/>
                  </a:cubicBezTo>
                  <a:cubicBezTo>
                    <a:pt x="629" y="0"/>
                    <a:pt x="557" y="72"/>
                    <a:pt x="557" y="161"/>
                  </a:cubicBezTo>
                  <a:cubicBezTo>
                    <a:pt x="557" y="226"/>
                    <a:pt x="596" y="284"/>
                    <a:pt x="656" y="309"/>
                  </a:cubicBezTo>
                  <a:cubicBezTo>
                    <a:pt x="656" y="309"/>
                    <a:pt x="656" y="309"/>
                    <a:pt x="656" y="309"/>
                  </a:cubicBezTo>
                  <a:cubicBezTo>
                    <a:pt x="672" y="316"/>
                    <a:pt x="687" y="320"/>
                    <a:pt x="703" y="321"/>
                  </a:cubicBezTo>
                  <a:cubicBezTo>
                    <a:pt x="703" y="569"/>
                    <a:pt x="703" y="569"/>
                    <a:pt x="703" y="569"/>
                  </a:cubicBezTo>
                  <a:cubicBezTo>
                    <a:pt x="703" y="586"/>
                    <a:pt x="703" y="586"/>
                    <a:pt x="703" y="586"/>
                  </a:cubicBezTo>
                  <a:cubicBezTo>
                    <a:pt x="644" y="592"/>
                    <a:pt x="593" y="629"/>
                    <a:pt x="570" y="684"/>
                  </a:cubicBezTo>
                  <a:cubicBezTo>
                    <a:pt x="508" y="664"/>
                    <a:pt x="508" y="664"/>
                    <a:pt x="508" y="664"/>
                  </a:cubicBezTo>
                  <a:cubicBezTo>
                    <a:pt x="318" y="604"/>
                    <a:pt x="318" y="604"/>
                    <a:pt x="318" y="604"/>
                  </a:cubicBezTo>
                  <a:cubicBezTo>
                    <a:pt x="321" y="593"/>
                    <a:pt x="322" y="581"/>
                    <a:pt x="322" y="569"/>
                  </a:cubicBezTo>
                  <a:cubicBezTo>
                    <a:pt x="322" y="481"/>
                    <a:pt x="250" y="408"/>
                    <a:pt x="161" y="408"/>
                  </a:cubicBezTo>
                  <a:cubicBezTo>
                    <a:pt x="72" y="408"/>
                    <a:pt x="0" y="481"/>
                    <a:pt x="0" y="569"/>
                  </a:cubicBezTo>
                  <a:cubicBezTo>
                    <a:pt x="0" y="658"/>
                    <a:pt x="72" y="730"/>
                    <a:pt x="161" y="730"/>
                  </a:cubicBezTo>
                  <a:cubicBezTo>
                    <a:pt x="226" y="730"/>
                    <a:pt x="284" y="691"/>
                    <a:pt x="309" y="632"/>
                  </a:cubicBezTo>
                  <a:cubicBezTo>
                    <a:pt x="499" y="692"/>
                    <a:pt x="499" y="692"/>
                    <a:pt x="499" y="692"/>
                  </a:cubicBezTo>
                  <a:cubicBezTo>
                    <a:pt x="561" y="712"/>
                    <a:pt x="561" y="712"/>
                    <a:pt x="561" y="712"/>
                  </a:cubicBezTo>
                  <a:cubicBezTo>
                    <a:pt x="559" y="723"/>
                    <a:pt x="557" y="735"/>
                    <a:pt x="557" y="746"/>
                  </a:cubicBezTo>
                  <a:cubicBezTo>
                    <a:pt x="557" y="786"/>
                    <a:pt x="572" y="824"/>
                    <a:pt x="598" y="853"/>
                  </a:cubicBezTo>
                  <a:cubicBezTo>
                    <a:pt x="379" y="1089"/>
                    <a:pt x="379" y="1089"/>
                    <a:pt x="379" y="1089"/>
                  </a:cubicBezTo>
                  <a:cubicBezTo>
                    <a:pt x="368" y="1081"/>
                    <a:pt x="355" y="1073"/>
                    <a:pt x="342" y="1068"/>
                  </a:cubicBezTo>
                  <a:cubicBezTo>
                    <a:pt x="323" y="1060"/>
                    <a:pt x="302" y="1056"/>
                    <a:pt x="281" y="1056"/>
                  </a:cubicBezTo>
                  <a:cubicBezTo>
                    <a:pt x="192" y="1056"/>
                    <a:pt x="120" y="1128"/>
                    <a:pt x="120" y="1216"/>
                  </a:cubicBezTo>
                  <a:cubicBezTo>
                    <a:pt x="120" y="1305"/>
                    <a:pt x="192" y="1377"/>
                    <a:pt x="281" y="1377"/>
                  </a:cubicBezTo>
                  <a:cubicBezTo>
                    <a:pt x="369" y="1377"/>
                    <a:pt x="442" y="1305"/>
                    <a:pt x="442" y="1216"/>
                  </a:cubicBezTo>
                  <a:cubicBezTo>
                    <a:pt x="442" y="1177"/>
                    <a:pt x="427" y="1139"/>
                    <a:pt x="400" y="1109"/>
                  </a:cubicBezTo>
                  <a:cubicBezTo>
                    <a:pt x="620" y="873"/>
                    <a:pt x="620" y="873"/>
                    <a:pt x="620" y="873"/>
                  </a:cubicBezTo>
                  <a:cubicBezTo>
                    <a:pt x="648" y="895"/>
                    <a:pt x="682" y="907"/>
                    <a:pt x="718" y="907"/>
                  </a:cubicBezTo>
                  <a:cubicBezTo>
                    <a:pt x="751" y="907"/>
                    <a:pt x="780" y="898"/>
                    <a:pt x="806" y="881"/>
                  </a:cubicBezTo>
                  <a:cubicBezTo>
                    <a:pt x="982" y="1108"/>
                    <a:pt x="982" y="1108"/>
                    <a:pt x="982" y="1108"/>
                  </a:cubicBezTo>
                  <a:cubicBezTo>
                    <a:pt x="955" y="1137"/>
                    <a:pt x="939" y="1175"/>
                    <a:pt x="939" y="1216"/>
                  </a:cubicBezTo>
                  <a:cubicBezTo>
                    <a:pt x="939" y="1305"/>
                    <a:pt x="1011" y="1377"/>
                    <a:pt x="1100" y="1377"/>
                  </a:cubicBezTo>
                  <a:cubicBezTo>
                    <a:pt x="1100" y="1377"/>
                    <a:pt x="1100" y="1377"/>
                    <a:pt x="1101" y="1377"/>
                  </a:cubicBezTo>
                  <a:cubicBezTo>
                    <a:pt x="1101" y="1377"/>
                    <a:pt x="1101" y="1377"/>
                    <a:pt x="1101" y="1377"/>
                  </a:cubicBezTo>
                  <a:cubicBezTo>
                    <a:pt x="1190" y="1377"/>
                    <a:pt x="1262" y="1305"/>
                    <a:pt x="1262" y="1216"/>
                  </a:cubicBezTo>
                  <a:cubicBezTo>
                    <a:pt x="1262" y="1128"/>
                    <a:pt x="1190" y="1056"/>
                    <a:pt x="1101" y="1056"/>
                  </a:cubicBezTo>
                  <a:cubicBezTo>
                    <a:pt x="1101" y="1056"/>
                    <a:pt x="1101" y="1056"/>
                    <a:pt x="1101" y="1056"/>
                  </a:cubicBezTo>
                  <a:cubicBezTo>
                    <a:pt x="1100" y="1056"/>
                    <a:pt x="1100" y="1056"/>
                    <a:pt x="1100" y="1056"/>
                  </a:cubicBezTo>
                  <a:cubicBezTo>
                    <a:pt x="1064" y="1056"/>
                    <a:pt x="1030" y="1068"/>
                    <a:pt x="1004" y="1088"/>
                  </a:cubicBezTo>
                  <a:cubicBezTo>
                    <a:pt x="829" y="863"/>
                    <a:pt x="829" y="863"/>
                    <a:pt x="829" y="863"/>
                  </a:cubicBezTo>
                  <a:cubicBezTo>
                    <a:pt x="860" y="834"/>
                    <a:pt x="879" y="792"/>
                    <a:pt x="879" y="746"/>
                  </a:cubicBezTo>
                  <a:cubicBezTo>
                    <a:pt x="879" y="735"/>
                    <a:pt x="878" y="723"/>
                    <a:pt x="875" y="712"/>
                  </a:cubicBezTo>
                  <a:cubicBezTo>
                    <a:pt x="1127" y="632"/>
                    <a:pt x="1127" y="632"/>
                    <a:pt x="1127" y="632"/>
                  </a:cubicBezTo>
                  <a:cubicBezTo>
                    <a:pt x="1152" y="691"/>
                    <a:pt x="1210" y="730"/>
                    <a:pt x="1275" y="730"/>
                  </a:cubicBezTo>
                  <a:cubicBezTo>
                    <a:pt x="1364" y="730"/>
                    <a:pt x="1436" y="658"/>
                    <a:pt x="1436" y="569"/>
                  </a:cubicBezTo>
                  <a:cubicBezTo>
                    <a:pt x="1436" y="481"/>
                    <a:pt x="1364" y="408"/>
                    <a:pt x="1275" y="408"/>
                  </a:cubicBezTo>
                  <a:close/>
                  <a:moveTo>
                    <a:pt x="161" y="701"/>
                  </a:moveTo>
                  <a:cubicBezTo>
                    <a:pt x="88" y="701"/>
                    <a:pt x="29" y="642"/>
                    <a:pt x="29" y="569"/>
                  </a:cubicBezTo>
                  <a:cubicBezTo>
                    <a:pt x="29" y="497"/>
                    <a:pt x="88" y="438"/>
                    <a:pt x="161" y="438"/>
                  </a:cubicBezTo>
                  <a:cubicBezTo>
                    <a:pt x="233" y="438"/>
                    <a:pt x="293" y="497"/>
                    <a:pt x="293" y="569"/>
                  </a:cubicBezTo>
                  <a:cubicBezTo>
                    <a:pt x="293" y="583"/>
                    <a:pt x="290" y="596"/>
                    <a:pt x="286" y="609"/>
                  </a:cubicBezTo>
                  <a:cubicBezTo>
                    <a:pt x="269" y="664"/>
                    <a:pt x="219" y="701"/>
                    <a:pt x="161" y="701"/>
                  </a:cubicBezTo>
                  <a:close/>
                  <a:moveTo>
                    <a:pt x="281" y="1348"/>
                  </a:moveTo>
                  <a:cubicBezTo>
                    <a:pt x="208" y="1348"/>
                    <a:pt x="149" y="1289"/>
                    <a:pt x="149" y="1216"/>
                  </a:cubicBezTo>
                  <a:cubicBezTo>
                    <a:pt x="149" y="1144"/>
                    <a:pt x="208" y="1085"/>
                    <a:pt x="281" y="1085"/>
                  </a:cubicBezTo>
                  <a:cubicBezTo>
                    <a:pt x="298" y="1085"/>
                    <a:pt x="315" y="1088"/>
                    <a:pt x="331" y="1095"/>
                  </a:cubicBezTo>
                  <a:cubicBezTo>
                    <a:pt x="345" y="1101"/>
                    <a:pt x="359" y="1109"/>
                    <a:pt x="370" y="1120"/>
                  </a:cubicBezTo>
                  <a:cubicBezTo>
                    <a:pt x="370" y="1120"/>
                    <a:pt x="370" y="1120"/>
                    <a:pt x="370" y="1120"/>
                  </a:cubicBezTo>
                  <a:cubicBezTo>
                    <a:pt x="397" y="1145"/>
                    <a:pt x="412" y="1180"/>
                    <a:pt x="412" y="1216"/>
                  </a:cubicBezTo>
                  <a:cubicBezTo>
                    <a:pt x="412" y="1289"/>
                    <a:pt x="353" y="1348"/>
                    <a:pt x="281" y="1348"/>
                  </a:cubicBezTo>
                  <a:close/>
                  <a:moveTo>
                    <a:pt x="1232" y="1216"/>
                  </a:moveTo>
                  <a:cubicBezTo>
                    <a:pt x="1232" y="1289"/>
                    <a:pt x="1173" y="1348"/>
                    <a:pt x="1101" y="1348"/>
                  </a:cubicBezTo>
                  <a:cubicBezTo>
                    <a:pt x="1028" y="1348"/>
                    <a:pt x="969" y="1289"/>
                    <a:pt x="969" y="1216"/>
                  </a:cubicBezTo>
                  <a:cubicBezTo>
                    <a:pt x="969" y="1180"/>
                    <a:pt x="984" y="1145"/>
                    <a:pt x="1012" y="1120"/>
                  </a:cubicBezTo>
                  <a:cubicBezTo>
                    <a:pt x="1012" y="1120"/>
                    <a:pt x="1012" y="1120"/>
                    <a:pt x="1012" y="1120"/>
                  </a:cubicBezTo>
                  <a:cubicBezTo>
                    <a:pt x="1023" y="1109"/>
                    <a:pt x="1036" y="1101"/>
                    <a:pt x="1051" y="1095"/>
                  </a:cubicBezTo>
                  <a:cubicBezTo>
                    <a:pt x="1051" y="1095"/>
                    <a:pt x="1051" y="1095"/>
                    <a:pt x="1051" y="1095"/>
                  </a:cubicBezTo>
                  <a:cubicBezTo>
                    <a:pt x="1067" y="1088"/>
                    <a:pt x="1083" y="1085"/>
                    <a:pt x="1101" y="1085"/>
                  </a:cubicBezTo>
                  <a:cubicBezTo>
                    <a:pt x="1173" y="1085"/>
                    <a:pt x="1232" y="1144"/>
                    <a:pt x="1232" y="1216"/>
                  </a:cubicBezTo>
                  <a:close/>
                  <a:moveTo>
                    <a:pt x="668" y="282"/>
                  </a:moveTo>
                  <a:cubicBezTo>
                    <a:pt x="668" y="282"/>
                    <a:pt x="668" y="282"/>
                    <a:pt x="668" y="282"/>
                  </a:cubicBezTo>
                  <a:cubicBezTo>
                    <a:pt x="618" y="262"/>
                    <a:pt x="586" y="214"/>
                    <a:pt x="586" y="161"/>
                  </a:cubicBezTo>
                  <a:cubicBezTo>
                    <a:pt x="586" y="88"/>
                    <a:pt x="645" y="29"/>
                    <a:pt x="718" y="29"/>
                  </a:cubicBezTo>
                  <a:cubicBezTo>
                    <a:pt x="791" y="29"/>
                    <a:pt x="850" y="88"/>
                    <a:pt x="850" y="161"/>
                  </a:cubicBezTo>
                  <a:cubicBezTo>
                    <a:pt x="850" y="233"/>
                    <a:pt x="791" y="292"/>
                    <a:pt x="718" y="292"/>
                  </a:cubicBezTo>
                  <a:cubicBezTo>
                    <a:pt x="701" y="292"/>
                    <a:pt x="684" y="289"/>
                    <a:pt x="668" y="282"/>
                  </a:cubicBezTo>
                  <a:close/>
                  <a:moveTo>
                    <a:pt x="718" y="878"/>
                  </a:moveTo>
                  <a:cubicBezTo>
                    <a:pt x="685" y="878"/>
                    <a:pt x="653" y="865"/>
                    <a:pt x="629" y="843"/>
                  </a:cubicBezTo>
                  <a:cubicBezTo>
                    <a:pt x="629" y="843"/>
                    <a:pt x="629" y="843"/>
                    <a:pt x="629" y="843"/>
                  </a:cubicBezTo>
                  <a:cubicBezTo>
                    <a:pt x="602" y="817"/>
                    <a:pt x="587" y="783"/>
                    <a:pt x="587" y="746"/>
                  </a:cubicBezTo>
                  <a:cubicBezTo>
                    <a:pt x="587" y="733"/>
                    <a:pt x="589" y="719"/>
                    <a:pt x="593" y="707"/>
                  </a:cubicBezTo>
                  <a:cubicBezTo>
                    <a:pt x="610" y="652"/>
                    <a:pt x="661" y="615"/>
                    <a:pt x="718" y="615"/>
                  </a:cubicBezTo>
                  <a:cubicBezTo>
                    <a:pt x="718" y="615"/>
                    <a:pt x="718" y="615"/>
                    <a:pt x="718" y="615"/>
                  </a:cubicBezTo>
                  <a:cubicBezTo>
                    <a:pt x="718" y="615"/>
                    <a:pt x="718" y="615"/>
                    <a:pt x="718" y="615"/>
                  </a:cubicBezTo>
                  <a:cubicBezTo>
                    <a:pt x="776" y="615"/>
                    <a:pt x="826" y="652"/>
                    <a:pt x="844" y="707"/>
                  </a:cubicBezTo>
                  <a:cubicBezTo>
                    <a:pt x="848" y="719"/>
                    <a:pt x="850" y="733"/>
                    <a:pt x="850" y="746"/>
                  </a:cubicBezTo>
                  <a:cubicBezTo>
                    <a:pt x="850" y="819"/>
                    <a:pt x="791" y="878"/>
                    <a:pt x="718" y="878"/>
                  </a:cubicBezTo>
                  <a:close/>
                  <a:moveTo>
                    <a:pt x="1275" y="701"/>
                  </a:moveTo>
                  <a:cubicBezTo>
                    <a:pt x="1218" y="701"/>
                    <a:pt x="1167" y="664"/>
                    <a:pt x="1150" y="609"/>
                  </a:cubicBezTo>
                  <a:cubicBezTo>
                    <a:pt x="1146" y="596"/>
                    <a:pt x="1143" y="583"/>
                    <a:pt x="1143" y="569"/>
                  </a:cubicBezTo>
                  <a:cubicBezTo>
                    <a:pt x="1143" y="497"/>
                    <a:pt x="1203" y="438"/>
                    <a:pt x="1275" y="438"/>
                  </a:cubicBezTo>
                  <a:cubicBezTo>
                    <a:pt x="1348" y="438"/>
                    <a:pt x="1407" y="497"/>
                    <a:pt x="1407" y="569"/>
                  </a:cubicBezTo>
                  <a:cubicBezTo>
                    <a:pt x="1407" y="642"/>
                    <a:pt x="1348" y="701"/>
                    <a:pt x="1275" y="70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D4F53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BA1E342-9D29-6447-8A99-20D21F401001}"/>
              </a:ext>
            </a:extLst>
          </p:cNvPr>
          <p:cNvGrpSpPr/>
          <p:nvPr/>
        </p:nvGrpSpPr>
        <p:grpSpPr>
          <a:xfrm>
            <a:off x="6874318" y="5102249"/>
            <a:ext cx="731112" cy="731112"/>
            <a:chOff x="7373662" y="2727998"/>
            <a:chExt cx="1385586" cy="1385585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3CE5484-EAEA-BE47-AEB5-B7B65D9A76D1}"/>
                </a:ext>
              </a:extLst>
            </p:cNvPr>
            <p:cNvSpPr/>
            <p:nvPr/>
          </p:nvSpPr>
          <p:spPr>
            <a:xfrm>
              <a:off x="7373662" y="2727998"/>
              <a:ext cx="1385586" cy="1385585"/>
            </a:xfrm>
            <a:prstGeom prst="ellipse">
              <a:avLst/>
            </a:prstGeom>
            <a:solidFill>
              <a:schemeClr val="accent5"/>
            </a:solidFill>
            <a:ln w="254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71" name="Group 8">
              <a:extLst>
                <a:ext uri="{FF2B5EF4-FFF2-40B4-BE49-F238E27FC236}">
                  <a16:creationId xmlns:a16="http://schemas.microsoft.com/office/drawing/2014/main" id="{E4D4CFA5-EE84-7942-9231-6AA44D38252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777781" y="3013161"/>
              <a:ext cx="577349" cy="815259"/>
              <a:chOff x="3558" y="1762"/>
              <a:chExt cx="563" cy="795"/>
            </a:xfrm>
            <a:noFill/>
          </p:grpSpPr>
          <p:sp>
            <p:nvSpPr>
              <p:cNvPr id="72" name="Freeform 9">
                <a:extLst>
                  <a:ext uri="{FF2B5EF4-FFF2-40B4-BE49-F238E27FC236}">
                    <a16:creationId xmlns:a16="http://schemas.microsoft.com/office/drawing/2014/main" id="{2362E239-0E19-6742-9E29-736EFED308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58" y="2035"/>
                <a:ext cx="12" cy="236"/>
              </a:xfrm>
              <a:custGeom>
                <a:avLst/>
                <a:gdLst>
                  <a:gd name="T0" fmla="*/ 7 w 7"/>
                  <a:gd name="T1" fmla="*/ 133 h 133"/>
                  <a:gd name="T2" fmla="*/ 0 w 7"/>
                  <a:gd name="T3" fmla="*/ 66 h 133"/>
                  <a:gd name="T4" fmla="*/ 7 w 7"/>
                  <a:gd name="T5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133">
                    <a:moveTo>
                      <a:pt x="7" y="133"/>
                    </a:moveTo>
                    <a:cubicBezTo>
                      <a:pt x="3" y="112"/>
                      <a:pt x="0" y="90"/>
                      <a:pt x="0" y="66"/>
                    </a:cubicBezTo>
                    <a:cubicBezTo>
                      <a:pt x="0" y="43"/>
                      <a:pt x="3" y="21"/>
                      <a:pt x="7" y="0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3" name="Freeform 10">
                <a:extLst>
                  <a:ext uri="{FF2B5EF4-FFF2-40B4-BE49-F238E27FC236}">
                    <a16:creationId xmlns:a16="http://schemas.microsoft.com/office/drawing/2014/main" id="{572AC2D3-90A0-1749-9191-99A706F3BF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7" y="1801"/>
                <a:ext cx="154" cy="268"/>
              </a:xfrm>
              <a:custGeom>
                <a:avLst/>
                <a:gdLst>
                  <a:gd name="T0" fmla="*/ 0 w 86"/>
                  <a:gd name="T1" fmla="*/ 0 h 151"/>
                  <a:gd name="T2" fmla="*/ 86 w 86"/>
                  <a:gd name="T3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86" h="151">
                    <a:moveTo>
                      <a:pt x="0" y="0"/>
                    </a:moveTo>
                    <a:cubicBezTo>
                      <a:pt x="43" y="29"/>
                      <a:pt x="75" y="84"/>
                      <a:pt x="86" y="151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4" name="Freeform 11">
                <a:extLst>
                  <a:ext uri="{FF2B5EF4-FFF2-40B4-BE49-F238E27FC236}">
                    <a16:creationId xmlns:a16="http://schemas.microsoft.com/office/drawing/2014/main" id="{46317DE6-99DD-2B4F-BFA6-B02B769CFA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1" y="1762"/>
                <a:ext cx="328" cy="205"/>
              </a:xfrm>
              <a:custGeom>
                <a:avLst/>
                <a:gdLst>
                  <a:gd name="T0" fmla="*/ 0 w 184"/>
                  <a:gd name="T1" fmla="*/ 116 h 116"/>
                  <a:gd name="T2" fmla="*/ 141 w 184"/>
                  <a:gd name="T3" fmla="*/ 0 h 116"/>
                  <a:gd name="T4" fmla="*/ 173 w 184"/>
                  <a:gd name="T5" fmla="*/ 4 h 116"/>
                  <a:gd name="T6" fmla="*/ 184 w 184"/>
                  <a:gd name="T7" fmla="*/ 8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4" h="116">
                    <a:moveTo>
                      <a:pt x="0" y="116"/>
                    </a:moveTo>
                    <a:cubicBezTo>
                      <a:pt x="28" y="47"/>
                      <a:pt x="80" y="0"/>
                      <a:pt x="141" y="0"/>
                    </a:cubicBezTo>
                    <a:cubicBezTo>
                      <a:pt x="152" y="0"/>
                      <a:pt x="163" y="2"/>
                      <a:pt x="173" y="4"/>
                    </a:cubicBezTo>
                    <a:cubicBezTo>
                      <a:pt x="177" y="5"/>
                      <a:pt x="180" y="7"/>
                      <a:pt x="184" y="8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5" name="Freeform 12">
                <a:extLst>
                  <a:ext uri="{FF2B5EF4-FFF2-40B4-BE49-F238E27FC236}">
                    <a16:creationId xmlns:a16="http://schemas.microsoft.com/office/drawing/2014/main" id="{4E3E2DE0-9E19-C347-9D70-7341EAC3BE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6" y="1980"/>
                <a:ext cx="59" cy="394"/>
              </a:xfrm>
              <a:custGeom>
                <a:avLst/>
                <a:gdLst>
                  <a:gd name="T0" fmla="*/ 0 w 33"/>
                  <a:gd name="T1" fmla="*/ 0 h 222"/>
                  <a:gd name="T2" fmla="*/ 14 w 33"/>
                  <a:gd name="T3" fmla="*/ 35 h 222"/>
                  <a:gd name="T4" fmla="*/ 33 w 33"/>
                  <a:gd name="T5" fmla="*/ 222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222">
                    <a:moveTo>
                      <a:pt x="0" y="0"/>
                    </a:moveTo>
                    <a:cubicBezTo>
                      <a:pt x="6" y="11"/>
                      <a:pt x="10" y="23"/>
                      <a:pt x="14" y="35"/>
                    </a:cubicBezTo>
                    <a:cubicBezTo>
                      <a:pt x="19" y="54"/>
                      <a:pt x="33" y="111"/>
                      <a:pt x="33" y="222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6" name="Freeform 13">
                <a:extLst>
                  <a:ext uri="{FF2B5EF4-FFF2-40B4-BE49-F238E27FC236}">
                    <a16:creationId xmlns:a16="http://schemas.microsoft.com/office/drawing/2014/main" id="{6F1DA44C-8525-DC4D-ADE0-D9E9B945AB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0" y="1845"/>
                <a:ext cx="380" cy="312"/>
              </a:xfrm>
              <a:custGeom>
                <a:avLst/>
                <a:gdLst>
                  <a:gd name="T0" fmla="*/ 0 w 213"/>
                  <a:gd name="T1" fmla="*/ 176 h 176"/>
                  <a:gd name="T2" fmla="*/ 0 w 213"/>
                  <a:gd name="T3" fmla="*/ 172 h 176"/>
                  <a:gd name="T4" fmla="*/ 125 w 213"/>
                  <a:gd name="T5" fmla="*/ 0 h 176"/>
                  <a:gd name="T6" fmla="*/ 213 w 213"/>
                  <a:gd name="T7" fmla="*/ 50 h 176"/>
                  <a:gd name="T8" fmla="*/ 213 w 213"/>
                  <a:gd name="T9" fmla="*/ 51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3" h="176">
                    <a:moveTo>
                      <a:pt x="0" y="176"/>
                    </a:moveTo>
                    <a:cubicBezTo>
                      <a:pt x="0" y="175"/>
                      <a:pt x="0" y="174"/>
                      <a:pt x="0" y="172"/>
                    </a:cubicBezTo>
                    <a:cubicBezTo>
                      <a:pt x="0" y="77"/>
                      <a:pt x="56" y="0"/>
                      <a:pt x="125" y="0"/>
                    </a:cubicBezTo>
                    <a:cubicBezTo>
                      <a:pt x="159" y="0"/>
                      <a:pt x="190" y="19"/>
                      <a:pt x="213" y="50"/>
                    </a:cubicBezTo>
                    <a:cubicBezTo>
                      <a:pt x="213" y="50"/>
                      <a:pt x="213" y="50"/>
                      <a:pt x="213" y="51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7" name="Freeform 14">
                <a:extLst>
                  <a:ext uri="{FF2B5EF4-FFF2-40B4-BE49-F238E27FC236}">
                    <a16:creationId xmlns:a16="http://schemas.microsoft.com/office/drawing/2014/main" id="{A9E6AA02-E7CD-9E42-B3CA-AAC11D11F1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81" y="1975"/>
                <a:ext cx="64" cy="518"/>
              </a:xfrm>
              <a:custGeom>
                <a:avLst/>
                <a:gdLst>
                  <a:gd name="T0" fmla="*/ 36 w 36"/>
                  <a:gd name="T1" fmla="*/ 0 h 292"/>
                  <a:gd name="T2" fmla="*/ 0 w 36"/>
                  <a:gd name="T3" fmla="*/ 99 h 292"/>
                  <a:gd name="T4" fmla="*/ 4 w 36"/>
                  <a:gd name="T5" fmla="*/ 134 h 292"/>
                  <a:gd name="T6" fmla="*/ 1 w 36"/>
                  <a:gd name="T7" fmla="*/ 292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292">
                    <a:moveTo>
                      <a:pt x="36" y="0"/>
                    </a:moveTo>
                    <a:cubicBezTo>
                      <a:pt x="14" y="22"/>
                      <a:pt x="0" y="59"/>
                      <a:pt x="0" y="99"/>
                    </a:cubicBezTo>
                    <a:cubicBezTo>
                      <a:pt x="0" y="111"/>
                      <a:pt x="2" y="123"/>
                      <a:pt x="4" y="134"/>
                    </a:cubicBezTo>
                    <a:cubicBezTo>
                      <a:pt x="4" y="134"/>
                      <a:pt x="19" y="211"/>
                      <a:pt x="1" y="292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8" name="Freeform 15">
                <a:extLst>
                  <a:ext uri="{FF2B5EF4-FFF2-40B4-BE49-F238E27FC236}">
                    <a16:creationId xmlns:a16="http://schemas.microsoft.com/office/drawing/2014/main" id="{CF777BFD-FED5-E146-9D7A-9B70DFD36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2" y="1928"/>
                <a:ext cx="259" cy="549"/>
              </a:xfrm>
              <a:custGeom>
                <a:avLst/>
                <a:gdLst>
                  <a:gd name="T0" fmla="*/ 0 w 145"/>
                  <a:gd name="T1" fmla="*/ 9 h 309"/>
                  <a:gd name="T2" fmla="*/ 1 w 145"/>
                  <a:gd name="T3" fmla="*/ 9 h 309"/>
                  <a:gd name="T4" fmla="*/ 34 w 145"/>
                  <a:gd name="T5" fmla="*/ 0 h 309"/>
                  <a:gd name="T6" fmla="*/ 120 w 145"/>
                  <a:gd name="T7" fmla="*/ 86 h 309"/>
                  <a:gd name="T8" fmla="*/ 132 w 145"/>
                  <a:gd name="T9" fmla="*/ 309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309">
                    <a:moveTo>
                      <a:pt x="0" y="9"/>
                    </a:moveTo>
                    <a:cubicBezTo>
                      <a:pt x="0" y="9"/>
                      <a:pt x="0" y="9"/>
                      <a:pt x="1" y="9"/>
                    </a:cubicBezTo>
                    <a:cubicBezTo>
                      <a:pt x="11" y="3"/>
                      <a:pt x="22" y="0"/>
                      <a:pt x="34" y="0"/>
                    </a:cubicBezTo>
                    <a:cubicBezTo>
                      <a:pt x="74" y="0"/>
                      <a:pt x="108" y="36"/>
                      <a:pt x="120" y="86"/>
                    </a:cubicBezTo>
                    <a:cubicBezTo>
                      <a:pt x="120" y="86"/>
                      <a:pt x="145" y="176"/>
                      <a:pt x="132" y="309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9" name="Freeform 16">
                <a:extLst>
                  <a:ext uri="{FF2B5EF4-FFF2-40B4-BE49-F238E27FC236}">
                    <a16:creationId xmlns:a16="http://schemas.microsoft.com/office/drawing/2014/main" id="{1D2B231C-DA50-BF4D-8186-9DB79234CA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9" y="2271"/>
                <a:ext cx="29" cy="263"/>
              </a:xfrm>
              <a:custGeom>
                <a:avLst/>
                <a:gdLst>
                  <a:gd name="T0" fmla="*/ 11 w 16"/>
                  <a:gd name="T1" fmla="*/ 0 h 148"/>
                  <a:gd name="T2" fmla="*/ 0 w 16"/>
                  <a:gd name="T3" fmla="*/ 14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6" h="148">
                    <a:moveTo>
                      <a:pt x="11" y="0"/>
                    </a:moveTo>
                    <a:cubicBezTo>
                      <a:pt x="14" y="30"/>
                      <a:pt x="16" y="82"/>
                      <a:pt x="0" y="148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0" name="Freeform 17">
                <a:extLst>
                  <a:ext uri="{FF2B5EF4-FFF2-40B4-BE49-F238E27FC236}">
                    <a16:creationId xmlns:a16="http://schemas.microsoft.com/office/drawing/2014/main" id="{905DBE87-2727-9743-A1EA-772C00D782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5" y="2017"/>
                <a:ext cx="214" cy="305"/>
              </a:xfrm>
              <a:custGeom>
                <a:avLst/>
                <a:gdLst>
                  <a:gd name="T0" fmla="*/ 120 w 120"/>
                  <a:gd name="T1" fmla="*/ 172 h 172"/>
                  <a:gd name="T2" fmla="*/ 101 w 120"/>
                  <a:gd name="T3" fmla="*/ 35 h 172"/>
                  <a:gd name="T4" fmla="*/ 55 w 120"/>
                  <a:gd name="T5" fmla="*/ 0 h 172"/>
                  <a:gd name="T6" fmla="*/ 0 w 120"/>
                  <a:gd name="T7" fmla="*/ 75 h 172"/>
                  <a:gd name="T8" fmla="*/ 3 w 120"/>
                  <a:gd name="T9" fmla="*/ 111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172">
                    <a:moveTo>
                      <a:pt x="120" y="172"/>
                    </a:moveTo>
                    <a:cubicBezTo>
                      <a:pt x="119" y="80"/>
                      <a:pt x="101" y="35"/>
                      <a:pt x="101" y="35"/>
                    </a:cubicBezTo>
                    <a:cubicBezTo>
                      <a:pt x="91" y="14"/>
                      <a:pt x="74" y="0"/>
                      <a:pt x="55" y="0"/>
                    </a:cubicBezTo>
                    <a:cubicBezTo>
                      <a:pt x="25" y="0"/>
                      <a:pt x="0" y="34"/>
                      <a:pt x="0" y="75"/>
                    </a:cubicBezTo>
                    <a:cubicBezTo>
                      <a:pt x="0" y="75"/>
                      <a:pt x="1" y="93"/>
                      <a:pt x="3" y="111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1" name="Freeform 18">
                <a:extLst>
                  <a:ext uri="{FF2B5EF4-FFF2-40B4-BE49-F238E27FC236}">
                    <a16:creationId xmlns:a16="http://schemas.microsoft.com/office/drawing/2014/main" id="{34D2D698-3E64-F940-B237-7BDCA24F43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4" y="2383"/>
                <a:ext cx="15" cy="151"/>
              </a:xfrm>
              <a:custGeom>
                <a:avLst/>
                <a:gdLst>
                  <a:gd name="T0" fmla="*/ 0 w 8"/>
                  <a:gd name="T1" fmla="*/ 85 h 85"/>
                  <a:gd name="T2" fmla="*/ 8 w 8"/>
                  <a:gd name="T3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8" h="85">
                    <a:moveTo>
                      <a:pt x="0" y="85"/>
                    </a:moveTo>
                    <a:cubicBezTo>
                      <a:pt x="4" y="54"/>
                      <a:pt x="7" y="26"/>
                      <a:pt x="8" y="0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2" name="Freeform 19">
                <a:extLst>
                  <a:ext uri="{FF2B5EF4-FFF2-40B4-BE49-F238E27FC236}">
                    <a16:creationId xmlns:a16="http://schemas.microsoft.com/office/drawing/2014/main" id="{25B1C5BF-9EF4-B245-BC8F-C81C91072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3" y="2431"/>
                <a:ext cx="20" cy="126"/>
              </a:xfrm>
              <a:custGeom>
                <a:avLst/>
                <a:gdLst>
                  <a:gd name="T0" fmla="*/ 11 w 11"/>
                  <a:gd name="T1" fmla="*/ 0 h 71"/>
                  <a:gd name="T2" fmla="*/ 0 w 11"/>
                  <a:gd name="T3" fmla="*/ 7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1" h="71">
                    <a:moveTo>
                      <a:pt x="11" y="0"/>
                    </a:moveTo>
                    <a:cubicBezTo>
                      <a:pt x="9" y="22"/>
                      <a:pt x="5" y="46"/>
                      <a:pt x="0" y="71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3" name="Freeform 20">
                <a:extLst>
                  <a:ext uri="{FF2B5EF4-FFF2-40B4-BE49-F238E27FC236}">
                    <a16:creationId xmlns:a16="http://schemas.microsoft.com/office/drawing/2014/main" id="{2701D4C1-505E-7641-8C9B-7FE6EE665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9" y="2104"/>
                <a:ext cx="114" cy="453"/>
              </a:xfrm>
              <a:custGeom>
                <a:avLst/>
                <a:gdLst>
                  <a:gd name="T0" fmla="*/ 37 w 64"/>
                  <a:gd name="T1" fmla="*/ 255 h 255"/>
                  <a:gd name="T2" fmla="*/ 37 w 64"/>
                  <a:gd name="T3" fmla="*/ 16 h 255"/>
                  <a:gd name="T4" fmla="*/ 19 w 64"/>
                  <a:gd name="T5" fmla="*/ 0 h 255"/>
                  <a:gd name="T6" fmla="*/ 0 w 64"/>
                  <a:gd name="T7" fmla="*/ 26 h 255"/>
                  <a:gd name="T8" fmla="*/ 10 w 64"/>
                  <a:gd name="T9" fmla="*/ 150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255">
                    <a:moveTo>
                      <a:pt x="37" y="255"/>
                    </a:moveTo>
                    <a:cubicBezTo>
                      <a:pt x="64" y="117"/>
                      <a:pt x="37" y="16"/>
                      <a:pt x="37" y="16"/>
                    </a:cubicBezTo>
                    <a:cubicBezTo>
                      <a:pt x="34" y="7"/>
                      <a:pt x="27" y="0"/>
                      <a:pt x="19" y="0"/>
                    </a:cubicBezTo>
                    <a:cubicBezTo>
                      <a:pt x="8" y="0"/>
                      <a:pt x="0" y="12"/>
                      <a:pt x="0" y="26"/>
                    </a:cubicBezTo>
                    <a:cubicBezTo>
                      <a:pt x="0" y="40"/>
                      <a:pt x="12" y="79"/>
                      <a:pt x="10" y="150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4" name="Freeform 21">
                <a:extLst>
                  <a:ext uri="{FF2B5EF4-FFF2-40B4-BE49-F238E27FC236}">
                    <a16:creationId xmlns:a16="http://schemas.microsoft.com/office/drawing/2014/main" id="{255C9B07-17A6-1F44-BC40-27679E0389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3" y="2214"/>
                <a:ext cx="24" cy="219"/>
              </a:xfrm>
              <a:custGeom>
                <a:avLst/>
                <a:gdLst>
                  <a:gd name="T0" fmla="*/ 0 w 13"/>
                  <a:gd name="T1" fmla="*/ 0 h 123"/>
                  <a:gd name="T2" fmla="*/ 5 w 13"/>
                  <a:gd name="T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3" h="123">
                    <a:moveTo>
                      <a:pt x="0" y="0"/>
                    </a:moveTo>
                    <a:cubicBezTo>
                      <a:pt x="4" y="17"/>
                      <a:pt x="13" y="72"/>
                      <a:pt x="5" y="123"/>
                    </a:cubicBezTo>
                  </a:path>
                </a:pathLst>
              </a:custGeom>
              <a:grp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D4F53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F18D292-0629-F649-906F-E5DE92B5F5AC}"/>
              </a:ext>
            </a:extLst>
          </p:cNvPr>
          <p:cNvGrpSpPr/>
          <p:nvPr/>
        </p:nvGrpSpPr>
        <p:grpSpPr>
          <a:xfrm>
            <a:off x="5972653" y="4227430"/>
            <a:ext cx="731112" cy="731112"/>
            <a:chOff x="1462279" y="2727998"/>
            <a:chExt cx="1385585" cy="1385585"/>
          </a:xfrm>
        </p:grpSpPr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EB84B77-E795-EC42-9D4A-C0FC83BA7D80}"/>
                </a:ext>
              </a:extLst>
            </p:cNvPr>
            <p:cNvSpPr/>
            <p:nvPr/>
          </p:nvSpPr>
          <p:spPr>
            <a:xfrm>
              <a:off x="1462279" y="2727998"/>
              <a:ext cx="1385585" cy="1385585"/>
            </a:xfrm>
            <a:prstGeom prst="ellipse">
              <a:avLst/>
            </a:prstGeom>
            <a:solidFill>
              <a:schemeClr val="accent5"/>
            </a:solidFill>
            <a:ln w="25400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0237F8BF-E757-3746-929A-FB674AD23688}"/>
                </a:ext>
              </a:extLst>
            </p:cNvPr>
            <p:cNvGrpSpPr/>
            <p:nvPr/>
          </p:nvGrpSpPr>
          <p:grpSpPr>
            <a:xfrm>
              <a:off x="1826009" y="3013160"/>
              <a:ext cx="658125" cy="815259"/>
              <a:chOff x="3690938" y="2884489"/>
              <a:chExt cx="1023937" cy="1268413"/>
            </a:xfrm>
          </p:grpSpPr>
          <p:sp>
            <p:nvSpPr>
              <p:cNvPr id="88" name="Freeform 22">
                <a:extLst>
                  <a:ext uri="{FF2B5EF4-FFF2-40B4-BE49-F238E27FC236}">
                    <a16:creationId xmlns:a16="http://schemas.microsoft.com/office/drawing/2014/main" id="{9CDB9C35-87AB-9F46-86DB-5A9176D77E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90938" y="2884489"/>
                <a:ext cx="1023937" cy="1268413"/>
              </a:xfrm>
              <a:custGeom>
                <a:avLst/>
                <a:gdLst>
                  <a:gd name="T0" fmla="*/ 288 w 363"/>
                  <a:gd name="T1" fmla="*/ 54 h 450"/>
                  <a:gd name="T2" fmla="*/ 265 w 363"/>
                  <a:gd name="T3" fmla="*/ 55 h 450"/>
                  <a:gd name="T4" fmla="*/ 265 w 363"/>
                  <a:gd name="T5" fmla="*/ 55 h 450"/>
                  <a:gd name="T6" fmla="*/ 212 w 363"/>
                  <a:gd name="T7" fmla="*/ 14 h 450"/>
                  <a:gd name="T8" fmla="*/ 155 w 363"/>
                  <a:gd name="T9" fmla="*/ 13 h 450"/>
                  <a:gd name="T10" fmla="*/ 97 w 363"/>
                  <a:gd name="T11" fmla="*/ 55 h 450"/>
                  <a:gd name="T12" fmla="*/ 75 w 363"/>
                  <a:gd name="T13" fmla="*/ 54 h 450"/>
                  <a:gd name="T14" fmla="*/ 0 w 363"/>
                  <a:gd name="T15" fmla="*/ 98 h 450"/>
                  <a:gd name="T16" fmla="*/ 7 w 363"/>
                  <a:gd name="T17" fmla="*/ 250 h 450"/>
                  <a:gd name="T18" fmla="*/ 84 w 363"/>
                  <a:gd name="T19" fmla="*/ 380 h 450"/>
                  <a:gd name="T20" fmla="*/ 181 w 363"/>
                  <a:gd name="T21" fmla="*/ 450 h 450"/>
                  <a:gd name="T22" fmla="*/ 181 w 363"/>
                  <a:gd name="T23" fmla="*/ 450 h 450"/>
                  <a:gd name="T24" fmla="*/ 278 w 363"/>
                  <a:gd name="T25" fmla="*/ 380 h 450"/>
                  <a:gd name="T26" fmla="*/ 355 w 363"/>
                  <a:gd name="T27" fmla="*/ 250 h 450"/>
                  <a:gd name="T28" fmla="*/ 363 w 363"/>
                  <a:gd name="T29" fmla="*/ 98 h 450"/>
                  <a:gd name="T30" fmla="*/ 288 w 363"/>
                  <a:gd name="T31" fmla="*/ 54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63" h="450">
                    <a:moveTo>
                      <a:pt x="288" y="54"/>
                    </a:moveTo>
                    <a:cubicBezTo>
                      <a:pt x="280" y="54"/>
                      <a:pt x="273" y="55"/>
                      <a:pt x="265" y="55"/>
                    </a:cubicBezTo>
                    <a:cubicBezTo>
                      <a:pt x="265" y="55"/>
                      <a:pt x="265" y="55"/>
                      <a:pt x="265" y="55"/>
                    </a:cubicBezTo>
                    <a:cubicBezTo>
                      <a:pt x="212" y="14"/>
                      <a:pt x="212" y="14"/>
                      <a:pt x="212" y="14"/>
                    </a:cubicBezTo>
                    <a:cubicBezTo>
                      <a:pt x="194" y="0"/>
                      <a:pt x="173" y="0"/>
                      <a:pt x="155" y="13"/>
                    </a:cubicBezTo>
                    <a:cubicBezTo>
                      <a:pt x="97" y="55"/>
                      <a:pt x="97" y="55"/>
                      <a:pt x="97" y="55"/>
                    </a:cubicBezTo>
                    <a:cubicBezTo>
                      <a:pt x="90" y="55"/>
                      <a:pt x="82" y="54"/>
                      <a:pt x="75" y="54"/>
                    </a:cubicBezTo>
                    <a:cubicBezTo>
                      <a:pt x="33" y="52"/>
                      <a:pt x="0" y="40"/>
                      <a:pt x="0" y="98"/>
                    </a:cubicBezTo>
                    <a:cubicBezTo>
                      <a:pt x="0" y="156"/>
                      <a:pt x="7" y="250"/>
                      <a:pt x="7" y="250"/>
                    </a:cubicBezTo>
                    <a:cubicBezTo>
                      <a:pt x="7" y="250"/>
                      <a:pt x="3" y="321"/>
                      <a:pt x="84" y="380"/>
                    </a:cubicBezTo>
                    <a:cubicBezTo>
                      <a:pt x="154" y="431"/>
                      <a:pt x="181" y="450"/>
                      <a:pt x="181" y="450"/>
                    </a:cubicBezTo>
                    <a:cubicBezTo>
                      <a:pt x="181" y="450"/>
                      <a:pt x="181" y="450"/>
                      <a:pt x="181" y="450"/>
                    </a:cubicBezTo>
                    <a:cubicBezTo>
                      <a:pt x="181" y="450"/>
                      <a:pt x="208" y="431"/>
                      <a:pt x="278" y="380"/>
                    </a:cubicBezTo>
                    <a:cubicBezTo>
                      <a:pt x="360" y="321"/>
                      <a:pt x="355" y="250"/>
                      <a:pt x="355" y="250"/>
                    </a:cubicBezTo>
                    <a:cubicBezTo>
                      <a:pt x="355" y="250"/>
                      <a:pt x="363" y="156"/>
                      <a:pt x="363" y="98"/>
                    </a:cubicBezTo>
                    <a:cubicBezTo>
                      <a:pt x="363" y="40"/>
                      <a:pt x="330" y="52"/>
                      <a:pt x="288" y="54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9" name="Freeform 21">
                <a:extLst>
                  <a:ext uri="{FF2B5EF4-FFF2-40B4-BE49-F238E27FC236}">
                    <a16:creationId xmlns:a16="http://schemas.microsoft.com/office/drawing/2014/main" id="{455EA35F-CD0E-3644-B921-EBC663F91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4613" y="3160714"/>
                <a:ext cx="633412" cy="631825"/>
              </a:xfrm>
              <a:custGeom>
                <a:avLst/>
                <a:gdLst>
                  <a:gd name="T0" fmla="*/ 154 w 224"/>
                  <a:gd name="T1" fmla="*/ 8 h 224"/>
                  <a:gd name="T2" fmla="*/ 112 w 224"/>
                  <a:gd name="T3" fmla="*/ 0 h 224"/>
                  <a:gd name="T4" fmla="*/ 0 w 224"/>
                  <a:gd name="T5" fmla="*/ 112 h 224"/>
                  <a:gd name="T6" fmla="*/ 112 w 224"/>
                  <a:gd name="T7" fmla="*/ 224 h 224"/>
                  <a:gd name="T8" fmla="*/ 224 w 224"/>
                  <a:gd name="T9" fmla="*/ 112 h 224"/>
                  <a:gd name="T10" fmla="*/ 184 w 224"/>
                  <a:gd name="T11" fmla="*/ 26 h 224"/>
                  <a:gd name="T12" fmla="*/ 184 w 224"/>
                  <a:gd name="T13" fmla="*/ 26 h 224"/>
                  <a:gd name="T14" fmla="*/ 95 w 224"/>
                  <a:gd name="T15" fmla="*/ 160 h 224"/>
                  <a:gd name="T16" fmla="*/ 48 w 224"/>
                  <a:gd name="T17" fmla="*/ 97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4" h="224">
                    <a:moveTo>
                      <a:pt x="154" y="8"/>
                    </a:moveTo>
                    <a:cubicBezTo>
                      <a:pt x="141" y="3"/>
                      <a:pt x="127" y="0"/>
                      <a:pt x="112" y="0"/>
                    </a:cubicBezTo>
                    <a:cubicBezTo>
                      <a:pt x="50" y="0"/>
                      <a:pt x="0" y="50"/>
                      <a:pt x="0" y="112"/>
                    </a:cubicBezTo>
                    <a:cubicBezTo>
                      <a:pt x="0" y="174"/>
                      <a:pt x="50" y="224"/>
                      <a:pt x="112" y="224"/>
                    </a:cubicBezTo>
                    <a:cubicBezTo>
                      <a:pt x="174" y="224"/>
                      <a:pt x="224" y="174"/>
                      <a:pt x="224" y="112"/>
                    </a:cubicBezTo>
                    <a:cubicBezTo>
                      <a:pt x="224" y="77"/>
                      <a:pt x="208" y="47"/>
                      <a:pt x="184" y="26"/>
                    </a:cubicBezTo>
                    <a:cubicBezTo>
                      <a:pt x="184" y="26"/>
                      <a:pt x="184" y="26"/>
                      <a:pt x="184" y="26"/>
                    </a:cubicBezTo>
                    <a:cubicBezTo>
                      <a:pt x="95" y="160"/>
                      <a:pt x="95" y="160"/>
                      <a:pt x="95" y="160"/>
                    </a:cubicBezTo>
                    <a:cubicBezTo>
                      <a:pt x="48" y="97"/>
                      <a:pt x="48" y="97"/>
                      <a:pt x="48" y="97"/>
                    </a:cubicBezTo>
                  </a:path>
                </a:pathLst>
              </a:cu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62C6B693-846B-F249-AC42-7F49F205FE20}"/>
              </a:ext>
            </a:extLst>
          </p:cNvPr>
          <p:cNvSpPr txBox="1"/>
          <p:nvPr/>
        </p:nvSpPr>
        <p:spPr>
          <a:xfrm>
            <a:off x="6934782" y="4720054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b="1" dirty="0"/>
              <a:t>ADC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249199B-E095-514F-BB69-5524E819DDA7}"/>
              </a:ext>
            </a:extLst>
          </p:cNvPr>
          <p:cNvSpPr txBox="1"/>
          <p:nvPr/>
        </p:nvSpPr>
        <p:spPr>
          <a:xfrm>
            <a:off x="6749109" y="5615014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b="1" dirty="0"/>
              <a:t>App SSO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692D799-BD9B-ED4D-88A9-9EF0F5714E97}"/>
              </a:ext>
            </a:extLst>
          </p:cNvPr>
          <p:cNvSpPr txBox="1"/>
          <p:nvPr/>
        </p:nvSpPr>
        <p:spPr>
          <a:xfrm>
            <a:off x="6060373" y="4736418"/>
            <a:ext cx="629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b="1" dirty="0"/>
              <a:t>WAF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D37964C-1E04-424A-BC03-58134DC285AD}"/>
              </a:ext>
            </a:extLst>
          </p:cNvPr>
          <p:cNvSpPr txBox="1"/>
          <p:nvPr/>
        </p:nvSpPr>
        <p:spPr>
          <a:xfrm>
            <a:off x="5710682" y="5683939"/>
            <a:ext cx="12800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ES" b="1" dirty="0"/>
              <a:t>IP</a:t>
            </a:r>
            <a:br>
              <a:rPr lang="en-ES" b="1" dirty="0"/>
            </a:br>
            <a:r>
              <a:rPr lang="en-ES" b="1" dirty="0"/>
              <a:t>intelligence</a:t>
            </a:r>
          </a:p>
        </p:txBody>
      </p: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44D49540-DDAB-A040-82B3-CCD73F21EE1B}"/>
              </a:ext>
            </a:extLst>
          </p:cNvPr>
          <p:cNvCxnSpPr>
            <a:cxnSpLocks/>
            <a:stCxn id="102" idx="1"/>
          </p:cNvCxnSpPr>
          <p:nvPr/>
        </p:nvCxnSpPr>
        <p:spPr>
          <a:xfrm flipH="1">
            <a:off x="7861614" y="4459419"/>
            <a:ext cx="969884" cy="484854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F48B37BA-A9D7-5840-94F2-CA8238FA62D3}"/>
              </a:ext>
            </a:extLst>
          </p:cNvPr>
          <p:cNvSpPr txBox="1"/>
          <p:nvPr/>
        </p:nvSpPr>
        <p:spPr>
          <a:xfrm>
            <a:off x="8831498" y="4274753"/>
            <a:ext cx="3063703" cy="369332"/>
          </a:xfrm>
          <a:prstGeom prst="rect">
            <a:avLst/>
          </a:prstGeom>
          <a:noFill/>
          <a:ln w="254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Sample</a:t>
            </a:r>
            <a:r>
              <a:rPr lang="es-ES" dirty="0"/>
              <a:t> </a:t>
            </a:r>
            <a:r>
              <a:rPr lang="es-ES" dirty="0" err="1"/>
              <a:t>services</a:t>
            </a:r>
            <a:endParaRPr lang="en-ES" dirty="0"/>
          </a:p>
        </p:txBody>
      </p:sp>
      <p:sp>
        <p:nvSpPr>
          <p:cNvPr id="40" name="Can 39">
            <a:extLst>
              <a:ext uri="{FF2B5EF4-FFF2-40B4-BE49-F238E27FC236}">
                <a16:creationId xmlns:a16="http://schemas.microsoft.com/office/drawing/2014/main" id="{A179B16F-5D50-4847-89B3-3337FCDA602B}"/>
              </a:ext>
            </a:extLst>
          </p:cNvPr>
          <p:cNvSpPr/>
          <p:nvPr/>
        </p:nvSpPr>
        <p:spPr>
          <a:xfrm rot="5400000">
            <a:off x="5657813" y="2824120"/>
            <a:ext cx="369330" cy="10812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8A49298-2FB5-EC47-BDB7-E4841E84D20B}"/>
              </a:ext>
            </a:extLst>
          </p:cNvPr>
          <p:cNvSpPr txBox="1"/>
          <p:nvPr/>
        </p:nvSpPr>
        <p:spPr>
          <a:xfrm>
            <a:off x="5504171" y="3198474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b="1" dirty="0"/>
              <a:t>SDN</a:t>
            </a: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FAA8072-507B-A14E-96A4-725993BB9CC1}"/>
              </a:ext>
            </a:extLst>
          </p:cNvPr>
          <p:cNvCxnSpPr>
            <a:cxnSpLocks/>
            <a:stCxn id="108" idx="3"/>
          </p:cNvCxnSpPr>
          <p:nvPr/>
        </p:nvCxnSpPr>
        <p:spPr>
          <a:xfrm>
            <a:off x="2405934" y="2424939"/>
            <a:ext cx="2692975" cy="799092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69A2141D-C2D4-1B49-9856-E2E874D8D104}"/>
              </a:ext>
            </a:extLst>
          </p:cNvPr>
          <p:cNvSpPr txBox="1"/>
          <p:nvPr/>
        </p:nvSpPr>
        <p:spPr>
          <a:xfrm>
            <a:off x="136097" y="1824774"/>
            <a:ext cx="2269837" cy="1200329"/>
          </a:xfrm>
          <a:prstGeom prst="rect">
            <a:avLst/>
          </a:prstGeom>
          <a:noFill/>
          <a:ln w="254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err="1"/>
              <a:t>The</a:t>
            </a:r>
            <a:r>
              <a:rPr lang="es-ES" dirty="0"/>
              <a:t> BIG-IP </a:t>
            </a:r>
            <a:r>
              <a:rPr lang="es-ES" dirty="0" err="1"/>
              <a:t>instances</a:t>
            </a:r>
            <a:r>
              <a:rPr lang="es-ES" dirty="0"/>
              <a:t> are </a:t>
            </a:r>
            <a:r>
              <a:rPr lang="es-ES" dirty="0" err="1"/>
              <a:t>just</a:t>
            </a:r>
            <a:r>
              <a:rPr lang="es-ES" dirty="0"/>
              <a:t> </a:t>
            </a:r>
            <a:r>
              <a:rPr lang="es-ES" dirty="0" err="1"/>
              <a:t>another</a:t>
            </a:r>
            <a:r>
              <a:rPr lang="es-ES" dirty="0"/>
              <a:t> </a:t>
            </a:r>
            <a:r>
              <a:rPr lang="es-ES" dirty="0" err="1"/>
              <a:t>Node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Openshift</a:t>
            </a:r>
            <a:r>
              <a:rPr lang="es-ES" dirty="0"/>
              <a:t> </a:t>
            </a:r>
            <a:r>
              <a:rPr lang="es-ES" dirty="0" err="1"/>
              <a:t>cluster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1921414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" fill="hold"/>
                                        <p:tgtEl>
                                          <p:spTgt spid="85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1" dur="750" fill="hold"/>
                                        <p:tgtEl>
                                          <p:spTgt spid="85"/>
                                        </p:tgtEl>
                                      </p:cBhvr>
                                      <p:by x="9999000" y="9999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10" fill="hold"/>
                                        <p:tgtEl>
                                          <p:spTgt spid="66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8" dur="750" fill="hold"/>
                                        <p:tgtEl>
                                          <p:spTgt spid="66"/>
                                        </p:tgtEl>
                                      </p:cBhvr>
                                      <p:by x="9999000" y="9999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10" fill="hold"/>
                                        <p:tgtEl>
                                          <p:spTgt spid="42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Scale>
                                      <p:cBhvr>
                                        <p:cTn id="25" dur="750" fill="hold"/>
                                        <p:tgtEl>
                                          <p:spTgt spid="42"/>
                                        </p:tgtEl>
                                      </p:cBhvr>
                                      <p:by x="9999000" y="9999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10" fill="hold"/>
                                        <p:tgtEl>
                                          <p:spTgt spid="69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Scale>
                                      <p:cBhvr>
                                        <p:cTn id="32" dur="750" fill="hold"/>
                                        <p:tgtEl>
                                          <p:spTgt spid="69"/>
                                        </p:tgtEl>
                                      </p:cBhvr>
                                      <p:by x="9999000" y="9999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69</Words>
  <Application>Microsoft Macintosh PowerPoint</Application>
  <PresentationFormat>Widescreen</PresentationFormat>
  <Paragraphs>26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Ulises Alonso Camaro</dc:creator>
  <cp:lastModifiedBy>Ulises Alonso Camaro</cp:lastModifiedBy>
  <cp:revision>11</cp:revision>
  <dcterms:created xsi:type="dcterms:W3CDTF">2020-05-01T10:57:05Z</dcterms:created>
  <dcterms:modified xsi:type="dcterms:W3CDTF">2020-05-01T12:40:24Z</dcterms:modified>
</cp:coreProperties>
</file>

<file path=docProps/thumbnail.jpeg>
</file>